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867CA-7557-4108-B58A-623E3EA170F3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EC020-DC7B-4929-A08F-960884FE9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37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EC020-DC7B-4929-A08F-960884FE97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1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EC020-DC7B-4929-A08F-960884FE97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7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8F0AC-546D-4D9D-8F0D-1B5C349E7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1F55FD-817A-4D45-9019-9D83DC1AA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36B12-782E-4ECC-B62E-E59BC0ACB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2D89D-7B4C-4F14-A49E-9366BD0CA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E2E41-D2C6-4317-967E-0038F0010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1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84029-019F-49BC-BA9E-C759C0C78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9C372-903B-4CB3-806B-7084A0F68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CF01D-9535-4962-8A9B-53EFA1F3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257E3-69D3-4D74-8178-A69B9C946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D4E30-3AFA-4FA6-805F-3A42B1EFC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6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6FC245-FB8D-4BCB-BFBA-6FEEDB39C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5C1C8B-62C0-4CDA-99CB-2F61532AB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CA7B1-E754-4CB4-945E-947D9DDC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BDACC-0EF8-49AB-AD39-BD7B99021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D36F8-8BA7-4B79-82AD-FB94BABF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83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D7A36-9E3B-4573-A86E-6A1BE7F9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A7266-4246-4612-A995-97CBEDF49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12962-EA1F-4654-AEC0-2FD7F7BB3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1B3E8-BFDA-4ABC-8980-92249316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30D94-29C6-4323-A2EA-70A8CF48A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1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E8E73-79C9-4C1E-859F-69B3EE97E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5BF6D-3FF6-4B0F-9CF3-6EBA561CD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F229D-0825-4874-8FE3-AB91C866A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C1189-A3D1-4A24-AB78-6777D165D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18E0E-61A0-451A-A15E-04AF9570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6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3DB03-66E5-4BA9-9AA6-CE19385A8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5DA11-879B-4029-AD06-626158FA0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AEFBD6-C531-40AB-BB5A-A68561940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8F026-8B17-4024-AA5A-7C0FF802C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434F4-03E7-4769-99D9-EB5623C2E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DF840-F29C-406C-84DD-A223BFF79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8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12CD3-CA31-4CE3-942F-D959CCAB8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695842-B18E-49E2-9DE5-45874C23D4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82EAA9-A262-4F30-A024-1C89EE100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AE3EDC-9F55-4CA1-A387-BA0E9EDD42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3B33CE-1FC5-46E5-B99C-946BC77E40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0A699D-C882-46CD-9387-CE915235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E601B6-F6AF-40D1-A1EC-82DB82736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F18515-CD5C-42A3-A8E6-EB5F54F5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0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05E1-D4CE-427A-8DCA-40C82F31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814F13-1056-478B-B89C-D3649915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15F98-FC40-465D-9412-1DE8967A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6E7549-41DE-4AB2-A4EE-04A46B22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0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5E1D71-440C-4180-9DD4-9041FC737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DAFB74-C2BD-469E-AF6E-B68DEE8D2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81FBA-7155-4C98-BDD3-BCBE00820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6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38D8E-D229-4712-A32B-56F4BE141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AD090-A266-4C2D-AA13-05A2457DF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3E927D-E020-48E7-8242-A8A5A96F6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006159-A347-462C-B6C1-6312A135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5DD86-8943-4FFB-A547-3C71CBC28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8BBA6-14AE-44CB-BEE5-6AB250FF3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49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29A89-880D-472E-8DEC-65AF1C33F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10A42E-23DF-4F8B-B2B4-72FE0BE6E3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2667EA-EF80-41DC-912F-C78232B96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1097C1-9089-4954-B0A6-A87E13D5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71E93-F50A-40AF-AF84-B053ACCD5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9B892-6D48-444E-86D6-D7EC92DE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3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A5A5AE-688C-462C-9EFC-57B955778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1DDCF-F85D-4FC0-AD12-35B1EDBC7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775D0-69A3-4E29-96D2-BB5FDFB57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88D59-25B1-4603-8A92-3471612F95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DF314-B849-44A2-8737-A222D7DFE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4DD10-54D8-48C8-804B-3221C025C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8D817-06EE-4735-953F-7498478D6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4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73.wmf"/><Relationship Id="rId18" Type="http://schemas.openxmlformats.org/officeDocument/2006/relationships/oleObject" Target="../embeddings/oleObject77.bin"/><Relationship Id="rId3" Type="http://schemas.openxmlformats.org/officeDocument/2006/relationships/image" Target="../media/image68.wmf"/><Relationship Id="rId7" Type="http://schemas.openxmlformats.org/officeDocument/2006/relationships/image" Target="../media/image70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75.wmf"/><Relationship Id="rId2" Type="http://schemas.openxmlformats.org/officeDocument/2006/relationships/oleObject" Target="../embeddings/oleObject69.bin"/><Relationship Id="rId16" Type="http://schemas.openxmlformats.org/officeDocument/2006/relationships/oleObject" Target="../embeddings/oleObject7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72.wmf"/><Relationship Id="rId5" Type="http://schemas.openxmlformats.org/officeDocument/2006/relationships/image" Target="../media/image69.wmf"/><Relationship Id="rId15" Type="http://schemas.openxmlformats.org/officeDocument/2006/relationships/image" Target="../media/image74.wmf"/><Relationship Id="rId10" Type="http://schemas.openxmlformats.org/officeDocument/2006/relationships/oleObject" Target="../embeddings/oleObject73.bin"/><Relationship Id="rId19" Type="http://schemas.openxmlformats.org/officeDocument/2006/relationships/image" Target="../media/image76.wmf"/><Relationship Id="rId4" Type="http://schemas.openxmlformats.org/officeDocument/2006/relationships/oleObject" Target="../embeddings/oleObject70.bin"/><Relationship Id="rId9" Type="http://schemas.openxmlformats.org/officeDocument/2006/relationships/image" Target="../media/image71.wmf"/><Relationship Id="rId14" Type="http://schemas.openxmlformats.org/officeDocument/2006/relationships/oleObject" Target="../embeddings/oleObject7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82.wmf"/><Relationship Id="rId3" Type="http://schemas.openxmlformats.org/officeDocument/2006/relationships/image" Target="../media/image77.wmf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83.bin"/><Relationship Id="rId17" Type="http://schemas.openxmlformats.org/officeDocument/2006/relationships/image" Target="../media/image84.wmf"/><Relationship Id="rId2" Type="http://schemas.openxmlformats.org/officeDocument/2006/relationships/oleObject" Target="../embeddings/oleObject78.bin"/><Relationship Id="rId16" Type="http://schemas.openxmlformats.org/officeDocument/2006/relationships/oleObject" Target="../embeddings/oleObject8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81.wmf"/><Relationship Id="rId5" Type="http://schemas.openxmlformats.org/officeDocument/2006/relationships/image" Target="../media/image78.wmf"/><Relationship Id="rId15" Type="http://schemas.openxmlformats.org/officeDocument/2006/relationships/image" Target="../media/image83.wmf"/><Relationship Id="rId10" Type="http://schemas.openxmlformats.org/officeDocument/2006/relationships/oleObject" Target="../embeddings/oleObject82.bin"/><Relationship Id="rId4" Type="http://schemas.openxmlformats.org/officeDocument/2006/relationships/oleObject" Target="../embeddings/oleObject79.bin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8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0.wmf"/><Relationship Id="rId2" Type="http://schemas.openxmlformats.org/officeDocument/2006/relationships/oleObject" Target="../embeddings/oleObject3.bin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16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4.wmf"/><Relationship Id="rId1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3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5.bin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1.bin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40.bin"/><Relationship Id="rId3" Type="http://schemas.openxmlformats.org/officeDocument/2006/relationships/image" Target="../media/image32.wmf"/><Relationship Id="rId21" Type="http://schemas.openxmlformats.org/officeDocument/2006/relationships/image" Target="../media/image41.w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7.bin"/><Relationship Id="rId17" Type="http://schemas.openxmlformats.org/officeDocument/2006/relationships/image" Target="../media/image39.wmf"/><Relationship Id="rId25" Type="http://schemas.openxmlformats.org/officeDocument/2006/relationships/image" Target="../media/image43.wmf"/><Relationship Id="rId2" Type="http://schemas.openxmlformats.org/officeDocument/2006/relationships/oleObject" Target="../embeddings/oleObject32.bin"/><Relationship Id="rId16" Type="http://schemas.openxmlformats.org/officeDocument/2006/relationships/oleObject" Target="../embeddings/oleObject39.bin"/><Relationship Id="rId20" Type="http://schemas.openxmlformats.org/officeDocument/2006/relationships/oleObject" Target="../embeddings/oleObject4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43.bin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23" Type="http://schemas.openxmlformats.org/officeDocument/2006/relationships/image" Target="../media/image42.wmf"/><Relationship Id="rId10" Type="http://schemas.openxmlformats.org/officeDocument/2006/relationships/oleObject" Target="../embeddings/oleObject36.bin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8.bin"/><Relationship Id="rId22" Type="http://schemas.openxmlformats.org/officeDocument/2006/relationships/oleObject" Target="../embeddings/oleObject42.bin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9.bin"/><Relationship Id="rId18" Type="http://schemas.openxmlformats.org/officeDocument/2006/relationships/image" Target="../media/image50.wmf"/><Relationship Id="rId26" Type="http://schemas.openxmlformats.org/officeDocument/2006/relationships/image" Target="../media/image54.wmf"/><Relationship Id="rId3" Type="http://schemas.openxmlformats.org/officeDocument/2006/relationships/oleObject" Target="../embeddings/oleObject44.bin"/><Relationship Id="rId21" Type="http://schemas.openxmlformats.org/officeDocument/2006/relationships/oleObject" Target="../embeddings/oleObject53.bin"/><Relationship Id="rId34" Type="http://schemas.openxmlformats.org/officeDocument/2006/relationships/image" Target="../media/image58.wmf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51.bin"/><Relationship Id="rId25" Type="http://schemas.openxmlformats.org/officeDocument/2006/relationships/oleObject" Target="../embeddings/oleObject55.bin"/><Relationship Id="rId33" Type="http://schemas.openxmlformats.org/officeDocument/2006/relationships/oleObject" Target="../embeddings/oleObject59.bin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9.wmf"/><Relationship Id="rId20" Type="http://schemas.openxmlformats.org/officeDocument/2006/relationships/image" Target="../media/image51.wmf"/><Relationship Id="rId29" Type="http://schemas.openxmlformats.org/officeDocument/2006/relationships/oleObject" Target="../embeddings/oleObject57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48.bin"/><Relationship Id="rId24" Type="http://schemas.openxmlformats.org/officeDocument/2006/relationships/image" Target="../media/image53.wmf"/><Relationship Id="rId32" Type="http://schemas.openxmlformats.org/officeDocument/2006/relationships/image" Target="../media/image57.wmf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23" Type="http://schemas.openxmlformats.org/officeDocument/2006/relationships/oleObject" Target="../embeddings/oleObject54.bin"/><Relationship Id="rId28" Type="http://schemas.openxmlformats.org/officeDocument/2006/relationships/image" Target="../media/image55.wmf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52.bin"/><Relationship Id="rId31" Type="http://schemas.openxmlformats.org/officeDocument/2006/relationships/oleObject" Target="../embeddings/oleObject58.bin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48.wmf"/><Relationship Id="rId22" Type="http://schemas.openxmlformats.org/officeDocument/2006/relationships/image" Target="../media/image52.wmf"/><Relationship Id="rId27" Type="http://schemas.openxmlformats.org/officeDocument/2006/relationships/oleObject" Target="../embeddings/oleObject56.bin"/><Relationship Id="rId30" Type="http://schemas.openxmlformats.org/officeDocument/2006/relationships/image" Target="../media/image56.wmf"/><Relationship Id="rId8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64.wmf"/><Relationship Id="rId18" Type="http://schemas.openxmlformats.org/officeDocument/2006/relationships/oleObject" Target="../embeddings/oleObject68.bin"/><Relationship Id="rId3" Type="http://schemas.openxmlformats.org/officeDocument/2006/relationships/image" Target="../media/image59.png"/><Relationship Id="rId7" Type="http://schemas.openxmlformats.org/officeDocument/2006/relationships/image" Target="../media/image61.wmf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66.wmf"/><Relationship Id="rId2" Type="http://schemas.openxmlformats.org/officeDocument/2006/relationships/oleObject" Target="../embeddings/oleObject60.bin"/><Relationship Id="rId16" Type="http://schemas.openxmlformats.org/officeDocument/2006/relationships/oleObject" Target="../embeddings/oleObject6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64.bin"/><Relationship Id="rId19" Type="http://schemas.openxmlformats.org/officeDocument/2006/relationships/image" Target="../media/image67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6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1D965-E8F5-4414-AA57-153AB43C7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6340"/>
            <a:ext cx="9144000" cy="616985"/>
          </a:xfrm>
        </p:spPr>
        <p:txBody>
          <a:bodyPr>
            <a:normAutofit/>
          </a:bodyPr>
          <a:lstStyle/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A07C140-C26B-4DB0-827E-2030652260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745565"/>
              </p:ext>
            </p:extLst>
          </p:nvPr>
        </p:nvGraphicFramePr>
        <p:xfrm>
          <a:off x="1033432" y="3170703"/>
          <a:ext cx="3106072" cy="2596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423160" imgH="2026800" progId="Paint.Picture">
                  <p:embed/>
                </p:oleObj>
              </mc:Choice>
              <mc:Fallback>
                <p:oleObj name="Bitmap Image" r:id="rId2" imgW="2423160" imgH="20268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32" y="3170703"/>
                        <a:ext cx="3106072" cy="25965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5C63164-AA03-4ED9-B867-05F7BA69CD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154728"/>
              </p:ext>
            </p:extLst>
          </p:nvPr>
        </p:nvGraphicFramePr>
        <p:xfrm>
          <a:off x="4272573" y="3286136"/>
          <a:ext cx="2955123" cy="2580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301120" imgH="2011680" progId="Paint.Picture">
                  <p:embed/>
                </p:oleObj>
              </mc:Choice>
              <mc:Fallback>
                <p:oleObj name="Bitmap Image" r:id="rId4" imgW="2301120" imgH="201168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A07C140-C26B-4DB0-827E-2030652260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2573" y="3286136"/>
                        <a:ext cx="2955123" cy="25803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4592770-66AE-4F8C-AF83-5C013E875125}"/>
              </a:ext>
            </a:extLst>
          </p:cNvPr>
          <p:cNvSpPr txBox="1"/>
          <p:nvPr/>
        </p:nvSpPr>
        <p:spPr>
          <a:xfrm>
            <a:off x="996340" y="1124543"/>
            <a:ext cx="10579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Getting closer to applying this stuff…the last topic comprising part of the theoretical foundation of electric fields is the </a:t>
            </a:r>
          </a:p>
          <a:p>
            <a:r>
              <a:rPr lang="en-US" sz="1600" dirty="0"/>
              <a:t>concept of electric potential energy.  It is ultimately this energy which we wish to harness and use to make all sorts of things: </a:t>
            </a:r>
          </a:p>
          <a:p>
            <a:r>
              <a:rPr lang="en-US" sz="1600" dirty="0"/>
              <a:t>from lightbulbs to generators and motors.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58D5E-7E27-4CFD-B878-7AE7C697BDD4}"/>
              </a:ext>
            </a:extLst>
          </p:cNvPr>
          <p:cNvSpPr txBox="1"/>
          <p:nvPr/>
        </p:nvSpPr>
        <p:spPr>
          <a:xfrm>
            <a:off x="1033432" y="2125860"/>
            <a:ext cx="3362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 we begin with this.  Suppose we have an electric field.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D16D48-FC4D-4F32-828B-3A3D3CC632FA}"/>
              </a:ext>
            </a:extLst>
          </p:cNvPr>
          <p:cNvSpPr txBox="1"/>
          <p:nvPr/>
        </p:nvSpPr>
        <p:spPr>
          <a:xfrm>
            <a:off x="4272573" y="2131856"/>
            <a:ext cx="3438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And suppose we have a (green) charge which we move through this field from a reference point to another point.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B75FA8B-DBA7-4537-9292-5FB5480734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600647"/>
              </p:ext>
            </p:extLst>
          </p:nvPr>
        </p:nvGraphicFramePr>
        <p:xfrm>
          <a:off x="7950493" y="3186959"/>
          <a:ext cx="2955123" cy="2580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301120" imgH="2011680" progId="Paint.Picture">
                  <p:embed/>
                </p:oleObj>
              </mc:Choice>
              <mc:Fallback>
                <p:oleObj name="Bitmap Image" r:id="rId4" imgW="2301120" imgH="201168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5C63164-AA03-4ED9-B867-05F7BA69CD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0493" y="3186959"/>
                        <a:ext cx="2955123" cy="25803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4534464-DF0B-4AA3-B395-8D9F2454FE62}"/>
              </a:ext>
            </a:extLst>
          </p:cNvPr>
          <p:cNvSpPr txBox="1"/>
          <p:nvPr/>
        </p:nvSpPr>
        <p:spPr>
          <a:xfrm>
            <a:off x="7824144" y="2125860"/>
            <a:ext cx="39846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when you do (+)work on something you</a:t>
            </a:r>
          </a:p>
          <a:p>
            <a:r>
              <a:rPr lang="en-US" sz="1600" dirty="0"/>
              <a:t>impart energy to it, and when you do (–)work </a:t>
            </a:r>
          </a:p>
          <a:p>
            <a:r>
              <a:rPr lang="en-US" sz="1600" dirty="0"/>
              <a:t>on something, it imparts energy to you.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273B71-3AA4-4FAA-8DBF-0969D93DEB40}"/>
              </a:ext>
            </a:extLst>
          </p:cNvPr>
          <p:cNvSpPr txBox="1"/>
          <p:nvPr/>
        </p:nvSpPr>
        <p:spPr>
          <a:xfrm>
            <a:off x="7950493" y="5791781"/>
            <a:ext cx="37319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Same holds true for the electric field, the </a:t>
            </a:r>
          </a:p>
          <a:p>
            <a:r>
              <a:rPr lang="en-US" sz="1600" dirty="0"/>
              <a:t>energy imparted to it (by you ultimately) is</a:t>
            </a:r>
          </a:p>
          <a:p>
            <a:r>
              <a:rPr lang="en-US" sz="1600" dirty="0"/>
              <a:t>the (–)work it does on the charge.</a:t>
            </a:r>
          </a:p>
        </p:txBody>
      </p:sp>
    </p:spTree>
    <p:extLst>
      <p:ext uri="{BB962C8B-B14F-4D97-AF65-F5344CB8AC3E}">
        <p14:creationId xmlns:p14="http://schemas.microsoft.com/office/powerpoint/2010/main" val="11785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A80BF-74F8-45EF-8C9F-5F2A9C4216E7}"/>
              </a:ext>
            </a:extLst>
          </p:cNvPr>
          <p:cNvSpPr txBox="1">
            <a:spLocks/>
          </p:cNvSpPr>
          <p:nvPr/>
        </p:nvSpPr>
        <p:spPr>
          <a:xfrm>
            <a:off x="3831535" y="488923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BCB303-59A0-49C9-8EF8-3D5AEE35CC30}"/>
              </a:ext>
            </a:extLst>
          </p:cNvPr>
          <p:cNvSpPr txBox="1"/>
          <p:nvPr/>
        </p:nvSpPr>
        <p:spPr>
          <a:xfrm>
            <a:off x="745435" y="1202677"/>
            <a:ext cx="110830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Three identical 5nC charges are fixed to the vertices of a 4cm sided equilateral triangle.  What is their total potential </a:t>
            </a:r>
          </a:p>
          <a:p>
            <a:r>
              <a:rPr lang="en-US" dirty="0">
                <a:solidFill>
                  <a:srgbClr val="0070C0"/>
                </a:solidFill>
              </a:rPr>
              <a:t>energy, and if they’re released, how fast will they be going when they’re all very far apart?  Can take their masses </a:t>
            </a:r>
          </a:p>
          <a:p>
            <a:r>
              <a:rPr lang="en-US" dirty="0">
                <a:solidFill>
                  <a:srgbClr val="0070C0"/>
                </a:solidFill>
              </a:rPr>
              <a:t>to be m = 5×10</a:t>
            </a:r>
            <a:r>
              <a:rPr lang="en-US" baseline="30000" dirty="0">
                <a:solidFill>
                  <a:srgbClr val="0070C0"/>
                </a:solidFill>
              </a:rPr>
              <a:t>-20</a:t>
            </a:r>
            <a:r>
              <a:rPr lang="en-US" dirty="0">
                <a:solidFill>
                  <a:srgbClr val="0070C0"/>
                </a:solidFill>
              </a:rPr>
              <a:t>kg.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726301D-3A7C-4E8B-B077-DC85EBF10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13" y="230350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1A5C507-0164-46F2-9311-044814FAAD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154302"/>
              </p:ext>
            </p:extLst>
          </p:nvPr>
        </p:nvGraphicFramePr>
        <p:xfrm>
          <a:off x="745435" y="2208903"/>
          <a:ext cx="2306983" cy="2032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600200" imgH="1409760" progId="Paint.Picture">
                  <p:embed/>
                </p:oleObj>
              </mc:Choice>
              <mc:Fallback>
                <p:oleObj name="Bitmap Image" r:id="rId2" imgW="1600200" imgH="14097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35" y="2208903"/>
                        <a:ext cx="2306983" cy="20323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DA0F715-5827-4643-896D-995E4441BA90}"/>
              </a:ext>
            </a:extLst>
          </p:cNvPr>
          <p:cNvSpPr txBox="1"/>
          <p:nvPr/>
        </p:nvSpPr>
        <p:spPr>
          <a:xfrm>
            <a:off x="3458818" y="2208903"/>
            <a:ext cx="4176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potential energy of the field is given by: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03F8CA43-20AA-4D55-8B71-6A1D1EE32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878262"/>
              </p:ext>
            </p:extLst>
          </p:nvPr>
        </p:nvGraphicFramePr>
        <p:xfrm>
          <a:off x="3557932" y="2708780"/>
          <a:ext cx="2456825" cy="60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65080" imgH="431640" progId="Equation.DSMT4">
                  <p:embed/>
                </p:oleObj>
              </mc:Choice>
              <mc:Fallback>
                <p:oleObj name="Equation" r:id="rId4" imgW="17650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57932" y="2708780"/>
                        <a:ext cx="2456825" cy="600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F9FD268-E09B-4ED2-BDF4-83F087AF8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495018"/>
              </p:ext>
            </p:extLst>
          </p:nvPr>
        </p:nvGraphicFramePr>
        <p:xfrm>
          <a:off x="4034321" y="3309730"/>
          <a:ext cx="65405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800" imgH="419040" progId="Equation.DSMT4">
                  <p:embed/>
                </p:oleObj>
              </mc:Choice>
              <mc:Fallback>
                <p:oleObj name="Equation" r:id="rId6" imgW="469800" imgH="419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3F8CA43-20AA-4D55-8B71-6A1D1EE329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34321" y="3309730"/>
                        <a:ext cx="65405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FA624C3-89F9-4B1D-A8EC-82D1005236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2341981"/>
              </p:ext>
            </p:extLst>
          </p:nvPr>
        </p:nvGraphicFramePr>
        <p:xfrm>
          <a:off x="4699282" y="3309730"/>
          <a:ext cx="29559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120760" imgH="419040" progId="Equation.DSMT4">
                  <p:embed/>
                </p:oleObj>
              </mc:Choice>
              <mc:Fallback>
                <p:oleObj name="Equation" r:id="rId8" imgW="2120760" imgH="419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CF9FD268-E09B-4ED2-BDF4-83F087AF8B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99282" y="3309730"/>
                        <a:ext cx="2955925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DEE7E99-68C4-4FC2-98BF-07D884EBFE01}"/>
              </a:ext>
            </a:extLst>
          </p:cNvPr>
          <p:cNvSpPr txBox="1"/>
          <p:nvPr/>
        </p:nvSpPr>
        <p:spPr>
          <a:xfrm>
            <a:off x="3462585" y="4041225"/>
            <a:ext cx="8385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if we released them all simultaneously, all of this potential energy would ultimately</a:t>
            </a:r>
          </a:p>
          <a:p>
            <a:r>
              <a:rPr lang="en-US" dirty="0"/>
              <a:t>be converted to kinetic energy.  So we’d have: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E2F9727-1BAB-454E-A896-0FE7658B53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582375"/>
              </p:ext>
            </p:extLst>
          </p:nvPr>
        </p:nvGraphicFramePr>
        <p:xfrm>
          <a:off x="3557932" y="4834851"/>
          <a:ext cx="892175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660240" imgH="228600" progId="Equation.DSMT4">
                  <p:embed/>
                </p:oleObj>
              </mc:Choice>
              <mc:Fallback>
                <p:oleObj name="Equation" r:id="rId10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57932" y="4834851"/>
                        <a:ext cx="892175" cy="309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6A48425-71D1-43C1-B8E0-6C9B6E82FA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641797"/>
              </p:ext>
            </p:extLst>
          </p:nvPr>
        </p:nvGraphicFramePr>
        <p:xfrm>
          <a:off x="3512537" y="5210553"/>
          <a:ext cx="2538412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879560" imgH="393480" progId="Equation.DSMT4">
                  <p:embed/>
                </p:oleObj>
              </mc:Choice>
              <mc:Fallback>
                <p:oleObj name="Equation" r:id="rId12" imgW="187956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E2F9727-1BAB-454E-A896-0FE7658B53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512537" y="5210553"/>
                        <a:ext cx="2538412" cy="53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F763CCD-2D46-40CE-89F1-782892F851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866052"/>
              </p:ext>
            </p:extLst>
          </p:nvPr>
        </p:nvGraphicFramePr>
        <p:xfrm>
          <a:off x="3519971" y="5893465"/>
          <a:ext cx="102870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61760" imgH="393480" progId="Equation.DSMT4">
                  <p:embed/>
                </p:oleObj>
              </mc:Choice>
              <mc:Fallback>
                <p:oleObj name="Equation" r:id="rId14" imgW="761760" imgH="3934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E2F9727-1BAB-454E-A896-0FE7658B53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19971" y="5893465"/>
                        <a:ext cx="1028700" cy="531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CF7191-1039-4E5A-B677-7A4A58CEF1EE}"/>
              </a:ext>
            </a:extLst>
          </p:cNvPr>
          <p:cNvCxnSpPr/>
          <p:nvPr/>
        </p:nvCxnSpPr>
        <p:spPr>
          <a:xfrm>
            <a:off x="4781743" y="6159371"/>
            <a:ext cx="6748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7052DBA-EB39-4F91-943A-C67E9CD011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191747"/>
              </p:ext>
            </p:extLst>
          </p:nvPr>
        </p:nvGraphicFramePr>
        <p:xfrm>
          <a:off x="5633244" y="5825202"/>
          <a:ext cx="925512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85800" imgH="444240" progId="Equation.DSMT4">
                  <p:embed/>
                </p:oleObj>
              </mc:Choice>
              <mc:Fallback>
                <p:oleObj name="Equation" r:id="rId16" imgW="685800" imgH="4442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E2F9727-1BAB-454E-A896-0FE7658B53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633244" y="5825202"/>
                        <a:ext cx="925512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4C42679-DD25-4DAE-AA71-676ABF1C36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921859"/>
              </p:ext>
            </p:extLst>
          </p:nvPr>
        </p:nvGraphicFramePr>
        <p:xfrm>
          <a:off x="6632713" y="5798214"/>
          <a:ext cx="257492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904760" imgH="482400" progId="Equation.DSMT4">
                  <p:embed/>
                </p:oleObj>
              </mc:Choice>
              <mc:Fallback>
                <p:oleObj name="Equation" r:id="rId18" imgW="190476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E2F9727-1BAB-454E-A896-0FE7658B53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632713" y="5798214"/>
                        <a:ext cx="2574925" cy="65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175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28960-5616-4DC7-8837-00792D365962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F3822CD-2D6E-4F95-A3C9-1C619ECEDB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671838"/>
              </p:ext>
            </p:extLst>
          </p:nvPr>
        </p:nvGraphicFramePr>
        <p:xfrm>
          <a:off x="660583" y="1121333"/>
          <a:ext cx="2882349" cy="1633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1935360" imgH="1097280" progId="Paint.Picture">
                  <p:embed/>
                </p:oleObj>
              </mc:Choice>
              <mc:Fallback>
                <p:oleObj name="Bitmap Image" r:id="rId2" imgW="1935360" imgH="109728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430FF6E0-007D-46B2-9AC3-7F568EE653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583" y="1121333"/>
                        <a:ext cx="2882349" cy="16338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3225DDF-355A-4B57-A699-FAD5E9E714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659081"/>
              </p:ext>
            </p:extLst>
          </p:nvPr>
        </p:nvGraphicFramePr>
        <p:xfrm>
          <a:off x="8254816" y="1121333"/>
          <a:ext cx="2647950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68480" imgH="1371600" progId="Equation.DSMT4">
                  <p:embed/>
                </p:oleObj>
              </mc:Choice>
              <mc:Fallback>
                <p:oleObj name="Equation" r:id="rId4" imgW="1968480" imgH="1371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7A66CB2-807B-44E3-B253-F01939B83D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54816" y="1121333"/>
                        <a:ext cx="2647950" cy="184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FDB830-7EC9-4484-AFF0-6D89ABAD890F}"/>
              </a:ext>
            </a:extLst>
          </p:cNvPr>
          <p:cNvSpPr txBox="1"/>
          <p:nvPr/>
        </p:nvSpPr>
        <p:spPr>
          <a:xfrm>
            <a:off x="3935896" y="1020265"/>
            <a:ext cx="39259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Our friend Mr. Geiger Counter is back.  His inner radius is R</a:t>
            </a:r>
            <a:r>
              <a:rPr lang="en-US" sz="1600" baseline="-25000" dirty="0">
                <a:solidFill>
                  <a:srgbClr val="0070C0"/>
                </a:solidFill>
              </a:rPr>
              <a:t>1</a:t>
            </a:r>
            <a:r>
              <a:rPr lang="en-US" sz="1600" dirty="0">
                <a:solidFill>
                  <a:srgbClr val="0070C0"/>
                </a:solidFill>
              </a:rPr>
              <a:t> = 5cm, and outer radius R</a:t>
            </a:r>
            <a:r>
              <a:rPr lang="en-US" sz="1600" baseline="-25000" dirty="0">
                <a:solidFill>
                  <a:srgbClr val="0070C0"/>
                </a:solidFill>
              </a:rPr>
              <a:t>2</a:t>
            </a:r>
            <a:r>
              <a:rPr lang="en-US" sz="1600" dirty="0">
                <a:solidFill>
                  <a:srgbClr val="0070C0"/>
                </a:solidFill>
              </a:rPr>
              <a:t> = 10cm.  Moreover, he constantly feeling like C = 12C/m</a:t>
            </a:r>
            <a:r>
              <a:rPr lang="en-US" sz="1600" baseline="30000" dirty="0">
                <a:solidFill>
                  <a:srgbClr val="0070C0"/>
                </a:solidFill>
              </a:rPr>
              <a:t>5</a:t>
            </a:r>
            <a:r>
              <a:rPr lang="en-US" sz="1600" dirty="0">
                <a:solidFill>
                  <a:srgbClr val="0070C0"/>
                </a:solidFill>
              </a:rPr>
              <a:t> today.  And….just after getting out of bed (when you’re tallest) he’s got a length ℓ = 30cm.  Don’t forget  his electric field is given by that stuff on the right.  How much energy does he have to start his day?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D4E9B50-4220-4F48-AB25-A74DE5F0C1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563650"/>
              </p:ext>
            </p:extLst>
          </p:nvPr>
        </p:nvGraphicFramePr>
        <p:xfrm>
          <a:off x="527050" y="3292475"/>
          <a:ext cx="25892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63560" imgH="393480" progId="Equation.DSMT4">
                  <p:embed/>
                </p:oleObj>
              </mc:Choice>
              <mc:Fallback>
                <p:oleObj name="Equation" r:id="rId6" imgW="16635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7050" y="3292475"/>
                        <a:ext cx="2589213" cy="61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EB97AA5-F74D-4B2B-9A7B-49E178FBA3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993018"/>
              </p:ext>
            </p:extLst>
          </p:nvPr>
        </p:nvGraphicFramePr>
        <p:xfrm>
          <a:off x="3158366" y="3212530"/>
          <a:ext cx="500062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213000" imgH="495000" progId="Equation.DSMT4">
                  <p:embed/>
                </p:oleObj>
              </mc:Choice>
              <mc:Fallback>
                <p:oleObj name="Equation" r:id="rId8" imgW="3213000" imgH="4950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D4E9B50-4220-4F48-AB25-A74DE5F0C1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58366" y="3212530"/>
                        <a:ext cx="5000625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A76A00C-2DEB-4134-90AD-E46567E62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117431"/>
              </p:ext>
            </p:extLst>
          </p:nvPr>
        </p:nvGraphicFramePr>
        <p:xfrm>
          <a:off x="3158366" y="3984055"/>
          <a:ext cx="667861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292280" imgH="520560" progId="Equation.DSMT4">
                  <p:embed/>
                </p:oleObj>
              </mc:Choice>
              <mc:Fallback>
                <p:oleObj name="Equation" r:id="rId10" imgW="4292280" imgH="52056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EB97AA5-F74D-4B2B-9A7B-49E178FBA3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58366" y="3984055"/>
                        <a:ext cx="6678613" cy="811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1CC0576-4899-4EDC-ACDC-A00AC566AF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255047"/>
              </p:ext>
            </p:extLst>
          </p:nvPr>
        </p:nvGraphicFramePr>
        <p:xfrm>
          <a:off x="3158366" y="4815329"/>
          <a:ext cx="3635375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336760" imgH="533160" progId="Equation.DSMT4">
                  <p:embed/>
                </p:oleObj>
              </mc:Choice>
              <mc:Fallback>
                <p:oleObj name="Equation" r:id="rId12" imgW="2336760" imgH="53316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A76A00C-2DEB-4134-90AD-E46567E62D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158366" y="4815329"/>
                        <a:ext cx="3635375" cy="830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A535BEA-B34F-4ADC-A3B4-29B07E1E06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1486465"/>
              </p:ext>
            </p:extLst>
          </p:nvPr>
        </p:nvGraphicFramePr>
        <p:xfrm>
          <a:off x="3179004" y="5751913"/>
          <a:ext cx="361473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323800" imgH="520560" progId="Equation.DSMT4">
                  <p:embed/>
                </p:oleObj>
              </mc:Choice>
              <mc:Fallback>
                <p:oleObj name="Equation" r:id="rId14" imgW="2323800" imgH="5205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91CC0576-4899-4EDC-ACDC-A00AC566AF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179004" y="5751913"/>
                        <a:ext cx="3614737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A657B33-08D0-44B8-A290-B12546AD9A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373957"/>
              </p:ext>
            </p:extLst>
          </p:nvPr>
        </p:nvGraphicFramePr>
        <p:xfrm>
          <a:off x="6871252" y="5998769"/>
          <a:ext cx="592137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80880" imgH="203040" progId="Equation.DSMT4">
                  <p:embed/>
                </p:oleObj>
              </mc:Choice>
              <mc:Fallback>
                <p:oleObj name="Equation" r:id="rId16" imgW="380880" imgH="203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AA535BEA-B34F-4ADC-A3B4-29B07E1E06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871252" y="5998769"/>
                        <a:ext cx="592137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937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E050E4-911F-4E2B-B7D0-8CD1FACB051B}"/>
              </a:ext>
            </a:extLst>
          </p:cNvPr>
          <p:cNvSpPr txBox="1"/>
          <p:nvPr/>
        </p:nvSpPr>
        <p:spPr>
          <a:xfrm>
            <a:off x="651624" y="1075555"/>
            <a:ext cx="10778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 we make this definition: </a:t>
            </a:r>
            <a:r>
              <a:rPr lang="en-US" sz="1600" b="1" i="1" dirty="0"/>
              <a:t>the electric potential energy, PE</a:t>
            </a:r>
            <a:r>
              <a:rPr lang="en-US" sz="1600" b="1" i="1" baseline="-25000" dirty="0"/>
              <a:t>E</a:t>
            </a:r>
            <a:r>
              <a:rPr lang="en-US" sz="1600" b="1" i="1" dirty="0"/>
              <a:t> , a charge q stores in an electric field, E, is the (-) work E does on q as it moves from the reference point </a:t>
            </a:r>
            <a:r>
              <a:rPr lang="en-US" sz="1600" b="1" i="1" dirty="0" err="1"/>
              <a:t>r</a:t>
            </a:r>
            <a:r>
              <a:rPr lang="en-US" sz="1600" b="1" i="1" baseline="-25000" dirty="0" err="1"/>
              <a:t>reference</a:t>
            </a:r>
            <a:r>
              <a:rPr lang="en-US" sz="1600" b="1" i="1" dirty="0"/>
              <a:t> (usually taken to be infinitely far away) to the point r.  </a:t>
            </a:r>
            <a:endParaRPr lang="en-US" b="1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41D453-A824-4D35-8F7D-882095BD0EF2}"/>
              </a:ext>
            </a:extLst>
          </p:cNvPr>
          <p:cNvSpPr/>
          <p:nvPr/>
        </p:nvSpPr>
        <p:spPr>
          <a:xfrm>
            <a:off x="651624" y="1867876"/>
            <a:ext cx="2605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This is no different than how </a:t>
            </a:r>
          </a:p>
          <a:p>
            <a:r>
              <a:rPr lang="en-US" sz="1600" dirty="0" err="1"/>
              <a:t>PE</a:t>
            </a:r>
            <a:r>
              <a:rPr lang="en-US" sz="1600" baseline="-25000" dirty="0" err="1"/>
              <a:t>g</a:t>
            </a:r>
            <a:r>
              <a:rPr lang="en-US" sz="1600" dirty="0"/>
              <a:t> was defined in PHY 141: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E540A628-0CE6-4BF5-9136-463A798472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043125"/>
              </p:ext>
            </p:extLst>
          </p:nvPr>
        </p:nvGraphicFramePr>
        <p:xfrm>
          <a:off x="876300" y="2659063"/>
          <a:ext cx="1844675" cy="291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44520" imgH="1968480" progId="Equation.DSMT4">
                  <p:embed/>
                </p:oleObj>
              </mc:Choice>
              <mc:Fallback>
                <p:oleObj name="Equation" r:id="rId2" imgW="1244520" imgH="1968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76300" y="2659063"/>
                        <a:ext cx="1844675" cy="291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E1D2041-ABDE-4288-B1F6-C88AA8D4D923}"/>
              </a:ext>
            </a:extLst>
          </p:cNvPr>
          <p:cNvSpPr/>
          <p:nvPr/>
        </p:nvSpPr>
        <p:spPr>
          <a:xfrm>
            <a:off x="3595334" y="1867876"/>
            <a:ext cx="2502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Or how </a:t>
            </a:r>
            <a:r>
              <a:rPr lang="en-US" sz="1600" dirty="0" err="1"/>
              <a:t>PE</a:t>
            </a:r>
            <a:r>
              <a:rPr lang="en-US" sz="1600" baseline="-25000" dirty="0" err="1"/>
              <a:t>spring</a:t>
            </a:r>
            <a:r>
              <a:rPr lang="en-US" sz="1600" dirty="0"/>
              <a:t> was defined: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650F13D-FCE3-4D80-831A-67D0E63D68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598098"/>
              </p:ext>
            </p:extLst>
          </p:nvPr>
        </p:nvGraphicFramePr>
        <p:xfrm>
          <a:off x="3642122" y="2617719"/>
          <a:ext cx="2352675" cy="316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87240" imgH="2133360" progId="Equation.DSMT4">
                  <p:embed/>
                </p:oleObj>
              </mc:Choice>
              <mc:Fallback>
                <p:oleObj name="Equation" r:id="rId4" imgW="1587240" imgH="21333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E540A628-0CE6-4BF5-9136-463A798472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42122" y="2617719"/>
                        <a:ext cx="2352675" cy="3160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1D0766B-08C5-4504-836A-B9B83255E0E6}"/>
              </a:ext>
            </a:extLst>
          </p:cNvPr>
          <p:cNvSpPr/>
          <p:nvPr/>
        </p:nvSpPr>
        <p:spPr>
          <a:xfrm>
            <a:off x="6396469" y="1867876"/>
            <a:ext cx="54112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Or how this is defined.  There is no one-size-fits-all formula for </a:t>
            </a:r>
          </a:p>
          <a:p>
            <a:r>
              <a:rPr lang="en-US" sz="1600" dirty="0"/>
              <a:t>PE</a:t>
            </a:r>
            <a:r>
              <a:rPr lang="en-US" sz="1600" baseline="-25000" dirty="0"/>
              <a:t>E</a:t>
            </a:r>
            <a:r>
              <a:rPr lang="en-US" sz="1600" dirty="0"/>
              <a:t> since the electric fields we can create, and forces they exert are multifarious.  Still, we can relate it quite simply to something we already know how to calculate: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2960F69-DB39-4D17-834D-8F1BBBD5A7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656390"/>
              </p:ext>
            </p:extLst>
          </p:nvPr>
        </p:nvGraphicFramePr>
        <p:xfrm>
          <a:off x="6477001" y="3090863"/>
          <a:ext cx="137318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7000" imgH="228600" progId="Equation.DSMT4">
                  <p:embed/>
                </p:oleObj>
              </mc:Choice>
              <mc:Fallback>
                <p:oleObj name="Equation" r:id="rId6" imgW="927000" imgH="2286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650F13D-FCE3-4D80-831A-67D0E63D68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77001" y="3090863"/>
                        <a:ext cx="1373187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1E9C5C4-918C-4AEC-BFC5-6D4043F9AA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3051892"/>
              </p:ext>
            </p:extLst>
          </p:nvPr>
        </p:nvGraphicFramePr>
        <p:xfrm>
          <a:off x="6477001" y="3453323"/>
          <a:ext cx="1844675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44520" imgH="495000" progId="Equation.DSMT4">
                  <p:embed/>
                </p:oleObj>
              </mc:Choice>
              <mc:Fallback>
                <p:oleObj name="Equation" r:id="rId8" imgW="1244520" imgH="4950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2960F69-DB39-4D17-834D-8F1BBBD5A7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77001" y="3453323"/>
                        <a:ext cx="1844675" cy="73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47B1D72-64C2-46F5-9E7B-9FC020B205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266435"/>
              </p:ext>
            </p:extLst>
          </p:nvPr>
        </p:nvGraphicFramePr>
        <p:xfrm>
          <a:off x="6556514" y="4198076"/>
          <a:ext cx="1844675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44520" imgH="495000" progId="Equation.DSMT4">
                  <p:embed/>
                </p:oleObj>
              </mc:Choice>
              <mc:Fallback>
                <p:oleObj name="Equation" r:id="rId10" imgW="1244520" imgH="4950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2960F69-DB39-4D17-834D-8F1BBBD5A7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556514" y="4198076"/>
                        <a:ext cx="1844675" cy="735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06E3D59-1071-458E-A3C4-725D98D04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955894"/>
              </p:ext>
            </p:extLst>
          </p:nvPr>
        </p:nvGraphicFramePr>
        <p:xfrm>
          <a:off x="6556514" y="4917730"/>
          <a:ext cx="2125663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34960" imgH="558720" progId="Equation.DSMT4">
                  <p:embed/>
                </p:oleObj>
              </mc:Choice>
              <mc:Fallback>
                <p:oleObj name="Equation" r:id="rId12" imgW="1434960" imgH="55872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2960F69-DB39-4D17-834D-8F1BBBD5A7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56514" y="4917730"/>
                        <a:ext cx="2125663" cy="827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479CAAD-9AC7-425F-AA28-A3F5ABB40D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842840"/>
              </p:ext>
            </p:extLst>
          </p:nvPr>
        </p:nvGraphicFramePr>
        <p:xfrm>
          <a:off x="6658908" y="5884446"/>
          <a:ext cx="96043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647640" imgH="203040" progId="Equation.DSMT4">
                  <p:embed/>
                </p:oleObj>
              </mc:Choice>
              <mc:Fallback>
                <p:oleObj name="Equation" r:id="rId14" imgW="647640" imgH="203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2960F69-DB39-4D17-834D-8F1BBBD5A7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58908" y="5884446"/>
                        <a:ext cx="960437" cy="30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4775A1F-0687-4120-A479-BF1F56C82D7B}"/>
              </a:ext>
            </a:extLst>
          </p:cNvPr>
          <p:cNvSpPr txBox="1"/>
          <p:nvPr/>
        </p:nvSpPr>
        <p:spPr>
          <a:xfrm>
            <a:off x="9621078" y="5341006"/>
            <a:ext cx="1416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here we go:</a:t>
            </a:r>
            <a:endParaRPr lang="en-US" dirty="0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D963EFD-3B24-4563-BE76-F1B8D5DC6F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71065"/>
              </p:ext>
            </p:extLst>
          </p:nvPr>
        </p:nvGraphicFramePr>
        <p:xfrm>
          <a:off x="9760228" y="5744817"/>
          <a:ext cx="978045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240" imgH="228600" progId="Equation.DSMT4">
                  <p:embed/>
                </p:oleObj>
              </mc:Choice>
              <mc:Fallback>
                <p:oleObj name="Equation" r:id="rId16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760228" y="5744817"/>
                        <a:ext cx="978045" cy="33855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D297CB1E-BC40-483E-8BD3-BD05C22A58E4}"/>
              </a:ext>
            </a:extLst>
          </p:cNvPr>
          <p:cNvSpPr txBox="1">
            <a:spLocks/>
          </p:cNvSpPr>
          <p:nvPr/>
        </p:nvSpPr>
        <p:spPr>
          <a:xfrm>
            <a:off x="3056282" y="326280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</p:spTree>
    <p:extLst>
      <p:ext uri="{BB962C8B-B14F-4D97-AF65-F5344CB8AC3E}">
        <p14:creationId xmlns:p14="http://schemas.microsoft.com/office/powerpoint/2010/main" val="348723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BD47DEF-8C7A-44B7-9F3C-4AC5609B4E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920269"/>
              </p:ext>
            </p:extLst>
          </p:nvPr>
        </p:nvGraphicFramePr>
        <p:xfrm>
          <a:off x="550478" y="1108058"/>
          <a:ext cx="4364531" cy="3811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301120" imgH="2011680" progId="Paint.Picture">
                  <p:embed/>
                </p:oleObj>
              </mc:Choice>
              <mc:Fallback>
                <p:oleObj name="Bitmap Image" r:id="rId2" imgW="2301120" imgH="2011680" progId="Paint.Picture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BC0DF4B5-EF66-450E-8611-23D4302088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478" y="1108058"/>
                        <a:ext cx="4364531" cy="38110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9CE17EED-BF93-4E68-AFC2-129AEF906B5B}"/>
              </a:ext>
            </a:extLst>
          </p:cNvPr>
          <p:cNvSpPr txBox="1">
            <a:spLocks/>
          </p:cNvSpPr>
          <p:nvPr/>
        </p:nvSpPr>
        <p:spPr>
          <a:xfrm>
            <a:off x="3056282" y="326280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4D0A22-A35D-4DFD-86BA-F14BC5273163}"/>
              </a:ext>
            </a:extLst>
          </p:cNvPr>
          <p:cNvSpPr txBox="1"/>
          <p:nvPr/>
        </p:nvSpPr>
        <p:spPr>
          <a:xfrm>
            <a:off x="5758069" y="1151527"/>
            <a:ext cx="4209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Suppose our our green charge is positive….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39FCAB-69A2-411E-AF11-C42D92217BA1}"/>
              </a:ext>
            </a:extLst>
          </p:cNvPr>
          <p:cNvSpPr txBox="1"/>
          <p:nvPr/>
        </p:nvSpPr>
        <p:spPr>
          <a:xfrm>
            <a:off x="5764698" y="1632947"/>
            <a:ext cx="3958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(a) Where is it putting energy into the E field?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FD9E8EB-B68F-436F-A4A6-E15307FCEC8F}"/>
              </a:ext>
            </a:extLst>
          </p:cNvPr>
          <p:cNvSpPr/>
          <p:nvPr/>
        </p:nvSpPr>
        <p:spPr>
          <a:xfrm rot="-2527200">
            <a:off x="808376" y="756072"/>
            <a:ext cx="548640" cy="1828800"/>
          </a:xfrm>
          <a:prstGeom prst="ellipse">
            <a:avLst/>
          </a:prstGeom>
          <a:noFill/>
          <a:ln w="36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71224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BAC385E-55B4-4555-9FC8-AAB77F9AA9E5}"/>
              </a:ext>
            </a:extLst>
          </p:cNvPr>
          <p:cNvSpPr/>
          <p:nvPr/>
        </p:nvSpPr>
        <p:spPr>
          <a:xfrm>
            <a:off x="3520440" y="2647800"/>
            <a:ext cx="731520" cy="365760"/>
          </a:xfrm>
          <a:prstGeom prst="ellipse">
            <a:avLst/>
          </a:prstGeom>
          <a:noFill/>
          <a:ln w="36000">
            <a:solidFill>
              <a:srgbClr val="E71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71224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FA773DE-F5FB-4190-91EB-10B5A53151A9}"/>
              </a:ext>
            </a:extLst>
          </p:cNvPr>
          <p:cNvSpPr/>
          <p:nvPr/>
        </p:nvSpPr>
        <p:spPr>
          <a:xfrm rot="1072200">
            <a:off x="2525800" y="2384015"/>
            <a:ext cx="914400" cy="365760"/>
          </a:xfrm>
          <a:prstGeom prst="ellipse">
            <a:avLst/>
          </a:prstGeom>
          <a:noFill/>
          <a:ln w="36000">
            <a:solidFill>
              <a:srgbClr val="66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CC0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4A146B4-68AA-457B-A9B6-A1CFFA5238FF}"/>
              </a:ext>
            </a:extLst>
          </p:cNvPr>
          <p:cNvSpPr/>
          <p:nvPr/>
        </p:nvSpPr>
        <p:spPr>
          <a:xfrm>
            <a:off x="1673640" y="2155320"/>
            <a:ext cx="914400" cy="365760"/>
          </a:xfrm>
          <a:prstGeom prst="ellipse">
            <a:avLst/>
          </a:prstGeom>
          <a:noFill/>
          <a:ln w="36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83B9B8-1173-4628-8A1E-C55A14C985F6}"/>
              </a:ext>
            </a:extLst>
          </p:cNvPr>
          <p:cNvSpPr txBox="1"/>
          <p:nvPr/>
        </p:nvSpPr>
        <p:spPr>
          <a:xfrm>
            <a:off x="5758069" y="2542694"/>
            <a:ext cx="3916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(b) Where is it taking energy out of the field?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40D31C-28C1-412B-A06F-526FC1918584}"/>
              </a:ext>
            </a:extLst>
          </p:cNvPr>
          <p:cNvSpPr txBox="1"/>
          <p:nvPr/>
        </p:nvSpPr>
        <p:spPr>
          <a:xfrm>
            <a:off x="5764698" y="3338496"/>
            <a:ext cx="26041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Where is it doing neither?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778CBB-3927-4340-AD34-23944D5F3A8B}"/>
              </a:ext>
            </a:extLst>
          </p:cNvPr>
          <p:cNvSpPr/>
          <p:nvPr/>
        </p:nvSpPr>
        <p:spPr>
          <a:xfrm>
            <a:off x="3386520" y="2652840"/>
            <a:ext cx="182880" cy="182880"/>
          </a:xfrm>
          <a:prstGeom prst="ellipse">
            <a:avLst/>
          </a:prstGeom>
          <a:noFill/>
          <a:ln w="360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2143C9-18E3-44EC-8E46-4EFDCB64BE64}"/>
              </a:ext>
            </a:extLst>
          </p:cNvPr>
          <p:cNvSpPr txBox="1"/>
          <p:nvPr/>
        </p:nvSpPr>
        <p:spPr>
          <a:xfrm>
            <a:off x="6038171" y="1986043"/>
            <a:ext cx="4386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where it is being decelerated, i.e., going against F</a:t>
            </a:r>
            <a:r>
              <a:rPr lang="en-US" sz="1600" baseline="-25000" dirty="0"/>
              <a:t>E</a:t>
            </a:r>
            <a:r>
              <a:rPr lang="en-US" sz="1600" dirty="0"/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D6882E-1BE9-4833-A339-2DD89B6D5EDB}"/>
              </a:ext>
            </a:extLst>
          </p:cNvPr>
          <p:cNvSpPr txBox="1"/>
          <p:nvPr/>
        </p:nvSpPr>
        <p:spPr>
          <a:xfrm>
            <a:off x="6038171" y="2883251"/>
            <a:ext cx="4091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where it is being accelerated, i.e., going with F</a:t>
            </a:r>
            <a:r>
              <a:rPr lang="en-US" sz="1600" baseline="-25000" dirty="0"/>
              <a:t>E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E5C0D1-BF32-4C82-9B0E-2F759E21FBCD}"/>
              </a:ext>
            </a:extLst>
          </p:cNvPr>
          <p:cNvSpPr txBox="1"/>
          <p:nvPr/>
        </p:nvSpPr>
        <p:spPr>
          <a:xfrm>
            <a:off x="6038171" y="3677050"/>
            <a:ext cx="5182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where it is going at constant speed, i.e., going perpendicular</a:t>
            </a:r>
          </a:p>
          <a:p>
            <a:r>
              <a:rPr lang="en-US" sz="1600" dirty="0"/>
              <a:t>to F</a:t>
            </a:r>
            <a:r>
              <a:rPr lang="en-US" sz="1600" baseline="-25000" dirty="0"/>
              <a:t>E</a:t>
            </a:r>
            <a:endParaRPr lang="en-US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6A24FC-1A94-4E61-890B-5F53E32791F0}"/>
              </a:ext>
            </a:extLst>
          </p:cNvPr>
          <p:cNvSpPr txBox="1"/>
          <p:nvPr/>
        </p:nvSpPr>
        <p:spPr>
          <a:xfrm>
            <a:off x="5685185" y="4393904"/>
            <a:ext cx="633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Suppose our our green charge is negative, how do things change?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111284-C05B-4F67-A70E-058946A0FF4F}"/>
              </a:ext>
            </a:extLst>
          </p:cNvPr>
          <p:cNvSpPr txBox="1"/>
          <p:nvPr/>
        </p:nvSpPr>
        <p:spPr>
          <a:xfrm>
            <a:off x="6017268" y="4794013"/>
            <a:ext cx="3948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red and green areas switch, black stays same.</a:t>
            </a:r>
          </a:p>
        </p:txBody>
      </p:sp>
    </p:spTree>
    <p:extLst>
      <p:ext uri="{BB962C8B-B14F-4D97-AF65-F5344CB8AC3E}">
        <p14:creationId xmlns:p14="http://schemas.microsoft.com/office/powerpoint/2010/main" val="404225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8" grpId="0" animBg="1"/>
      <p:bldP spid="30" grpId="0" animBg="1"/>
      <p:bldP spid="34" grpId="0" animBg="1"/>
      <p:bldP spid="35" grpId="0"/>
      <p:bldP spid="36" grpId="0"/>
      <p:bldP spid="37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266C-A931-48DC-8D14-5F3E950B7D5D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726AF0-A898-4682-9FD1-C08ACCBC8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26" y="102373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A6CC633-D98C-45BB-BCB8-4B0A99404E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120911"/>
              </p:ext>
            </p:extLst>
          </p:nvPr>
        </p:nvGraphicFramePr>
        <p:xfrm>
          <a:off x="514350" y="1328074"/>
          <a:ext cx="4454525" cy="237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819520" imgH="1348920" progId="Paint.Picture">
                  <p:embed/>
                </p:oleObj>
              </mc:Choice>
              <mc:Fallback>
                <p:oleObj name="Bitmap Image" r:id="rId2" imgW="2819520" imgH="13489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1328074"/>
                        <a:ext cx="4454525" cy="2373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CA7C32E-8B7D-4A11-BD04-5CB6FF6FD623}"/>
              </a:ext>
            </a:extLst>
          </p:cNvPr>
          <p:cNvSpPr txBox="1"/>
          <p:nvPr/>
        </p:nvSpPr>
        <p:spPr>
          <a:xfrm>
            <a:off x="5277679" y="965283"/>
            <a:ext cx="620201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Consider the cathode-ray tube here, which is/was used to project images on oscilloscopes, and the only kind of TV I can afford.  On the left, the </a:t>
            </a:r>
            <a:r>
              <a:rPr lang="en-US" sz="1400" i="1" dirty="0"/>
              <a:t>electron gun</a:t>
            </a:r>
            <a:r>
              <a:rPr lang="en-US" sz="1400" dirty="0"/>
              <a:t> basically consists of a hot metallic filament off of which electrons pop, much like how water evaporates from a puddle.  The electrons that happen to be (or are </a:t>
            </a:r>
            <a:r>
              <a:rPr lang="en-US" sz="1400" i="1" dirty="0"/>
              <a:t>made to be </a:t>
            </a:r>
            <a:r>
              <a:rPr lang="en-US" sz="1400" dirty="0"/>
              <a:t>with magnetic fields) going more or less straight will make it into the </a:t>
            </a:r>
            <a:r>
              <a:rPr lang="en-US" sz="1400" i="1" dirty="0"/>
              <a:t>focusing system</a:t>
            </a:r>
            <a:r>
              <a:rPr lang="en-US" sz="1400" dirty="0"/>
              <a:t> compartment which consists of a negative and positive charged plate on the left and right (with holes in them to allow the electrons to enter and leave).  These plates set up an electric field E (with associated potential difference </a:t>
            </a:r>
            <a:r>
              <a:rPr lang="el-GR" sz="1400" dirty="0"/>
              <a:t>Δ</a:t>
            </a:r>
            <a:r>
              <a:rPr lang="en-US" sz="1400" dirty="0"/>
              <a:t>V)  which dramatically accelerates the electrons forward.  This electron beam will then be forced up/down and right/left as desired by the electric fields generated by the </a:t>
            </a:r>
            <a:r>
              <a:rPr lang="en-US" sz="1400" i="1" dirty="0"/>
              <a:t>deflection plates.  </a:t>
            </a:r>
            <a:r>
              <a:rPr lang="en-US" sz="1400" dirty="0"/>
              <a:t>Finally the beam will hit the desired spot on the phosphor coated screen and cause a chemical transition which will release a photon, which you’ll see as an image.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AEDA8-1243-42DA-A164-682EC6D99075}"/>
              </a:ext>
            </a:extLst>
          </p:cNvPr>
          <p:cNvSpPr txBox="1"/>
          <p:nvPr/>
        </p:nvSpPr>
        <p:spPr>
          <a:xfrm>
            <a:off x="616226" y="3858383"/>
            <a:ext cx="1086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Blah blah blah.  Anyway, all I want to know is this.  What potential difference between the plates is necessary to accelerate the electrons from basically rest, to 9×10</a:t>
            </a:r>
            <a:r>
              <a:rPr lang="en-US" sz="1600" baseline="30000" dirty="0">
                <a:solidFill>
                  <a:srgbClr val="0070C0"/>
                </a:solidFill>
              </a:rPr>
              <a:t>6</a:t>
            </a:r>
            <a:r>
              <a:rPr lang="en-US" sz="1600" dirty="0">
                <a:solidFill>
                  <a:srgbClr val="0070C0"/>
                </a:solidFill>
              </a:rPr>
              <a:t> m/s?  Remember the mass of an electron is m = 9.11×10</a:t>
            </a:r>
            <a:r>
              <a:rPr lang="en-US" sz="1600" baseline="30000" dirty="0">
                <a:solidFill>
                  <a:srgbClr val="0070C0"/>
                </a:solidFill>
              </a:rPr>
              <a:t>-31</a:t>
            </a:r>
            <a:r>
              <a:rPr lang="en-US" sz="1600" dirty="0">
                <a:solidFill>
                  <a:srgbClr val="0070C0"/>
                </a:solidFill>
              </a:rPr>
              <a:t>kg.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39B944-01A4-4C6C-9618-A8FD14AB352D}"/>
              </a:ext>
            </a:extLst>
          </p:cNvPr>
          <p:cNvSpPr txBox="1"/>
          <p:nvPr/>
        </p:nvSpPr>
        <p:spPr>
          <a:xfrm>
            <a:off x="611230" y="4566023"/>
            <a:ext cx="34154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we use the work energy equation,</a:t>
            </a:r>
          </a:p>
          <a:p>
            <a:r>
              <a:rPr lang="en-US" sz="1600" dirty="0"/>
              <a:t>taking our initial point to be when the </a:t>
            </a:r>
          </a:p>
          <a:p>
            <a:r>
              <a:rPr lang="en-US" sz="1600" dirty="0"/>
              <a:t>electrons enter the focusing system on</a:t>
            </a:r>
          </a:p>
          <a:p>
            <a:r>
              <a:rPr lang="en-US" sz="1600" dirty="0"/>
              <a:t>the left, and our final point to be when</a:t>
            </a:r>
          </a:p>
          <a:p>
            <a:r>
              <a:rPr lang="en-US" sz="1600" dirty="0"/>
              <a:t>they leave it on the right: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DC229C7-6095-4B54-9746-61B4DFB2EA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703286"/>
              </p:ext>
            </p:extLst>
          </p:nvPr>
        </p:nvGraphicFramePr>
        <p:xfrm>
          <a:off x="5327650" y="2676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27650" y="26765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FCDA74E-9F61-4D1C-A291-9520B0715C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792574"/>
              </p:ext>
            </p:extLst>
          </p:nvPr>
        </p:nvGraphicFramePr>
        <p:xfrm>
          <a:off x="4395788" y="4710113"/>
          <a:ext cx="21161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09400" imgH="253800" progId="Equation.DSMT4">
                  <p:embed/>
                </p:oleObj>
              </mc:Choice>
              <mc:Fallback>
                <p:oleObj name="Equation" r:id="rId6" imgW="14094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95788" y="4710113"/>
                        <a:ext cx="2116137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2A25C10-1666-46D9-A2A4-31AE686229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90442"/>
              </p:ext>
            </p:extLst>
          </p:nvPr>
        </p:nvGraphicFramePr>
        <p:xfrm>
          <a:off x="4448438" y="5209656"/>
          <a:ext cx="2435702" cy="5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803240" imgH="431640" progId="Equation.DSMT4">
                  <p:embed/>
                </p:oleObj>
              </mc:Choice>
              <mc:Fallback>
                <p:oleObj name="Equation" r:id="rId8" imgW="1803240" imgH="4316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FCDA74E-9F61-4D1C-A291-9520B0715C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48438" y="5209656"/>
                        <a:ext cx="2435702" cy="584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091579D-806E-446F-A379-5018EB8E6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361196"/>
              </p:ext>
            </p:extLst>
          </p:nvPr>
        </p:nvGraphicFramePr>
        <p:xfrm>
          <a:off x="4492850" y="5872769"/>
          <a:ext cx="1395483" cy="58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39600" imgH="393480" progId="Equation.DSMT4">
                  <p:embed/>
                </p:oleObj>
              </mc:Choice>
              <mc:Fallback>
                <p:oleObj name="Equation" r:id="rId10" imgW="93960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FCDA74E-9F61-4D1C-A291-9520B0715C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92850" y="5872769"/>
                        <a:ext cx="1395483" cy="584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59C4BBAD-E644-4C39-8061-514DBC01E6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527781"/>
              </p:ext>
            </p:extLst>
          </p:nvPr>
        </p:nvGraphicFramePr>
        <p:xfrm>
          <a:off x="8177558" y="4566023"/>
          <a:ext cx="1228725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01440" imgH="444240" progId="Equation.DSMT4">
                  <p:embed/>
                </p:oleObj>
              </mc:Choice>
              <mc:Fallback>
                <p:oleObj name="Equation" r:id="rId12" imgW="901440" imgH="4442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FCDA74E-9F61-4D1C-A291-9520B0715C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177558" y="4566023"/>
                        <a:ext cx="1228725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7763A1C5-74C9-4CAD-85D8-136992F2B3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284437"/>
              </p:ext>
            </p:extLst>
          </p:nvPr>
        </p:nvGraphicFramePr>
        <p:xfrm>
          <a:off x="8474075" y="5253038"/>
          <a:ext cx="3048000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2234880" imgH="419040" progId="Equation.DSMT4">
                  <p:embed/>
                </p:oleObj>
              </mc:Choice>
              <mc:Fallback>
                <p:oleObj name="Equation" r:id="rId14" imgW="2234880" imgH="4190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59C4BBAD-E644-4C39-8061-514DBC01E6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474075" y="5253038"/>
                        <a:ext cx="3048000" cy="573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B33D42-D76A-42CE-8F05-D1AF6B5170F7}"/>
              </a:ext>
            </a:extLst>
          </p:cNvPr>
          <p:cNvCxnSpPr>
            <a:cxnSpLocks/>
          </p:cNvCxnSpPr>
          <p:nvPr/>
        </p:nvCxnSpPr>
        <p:spPr>
          <a:xfrm flipV="1">
            <a:off x="6871252" y="5091113"/>
            <a:ext cx="1129748" cy="1074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68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66CC3-0438-43B1-98D8-2E5CCCAE55F2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8F114A-8E9D-4F95-9199-2F6170DAC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2561" y="1244575"/>
            <a:ext cx="402083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initiate the radioactive decay of a Li isotope to another element we need to bombard it with protons.  The radius of the nucleus is roughly 2.3fm.  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DC29E9-E3E7-4A82-B97C-25B5EC570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0739" y="24817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E3AA65AB-4299-474C-A414-7C064CF51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96" y="24052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BA1B7602-0B14-4802-B3DB-EB6AB9F90B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631993"/>
              </p:ext>
            </p:extLst>
          </p:nvPr>
        </p:nvGraphicFramePr>
        <p:xfrm>
          <a:off x="618090" y="1121465"/>
          <a:ext cx="6253162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6842880" imgH="2240280" progId="Paint.Picture">
                  <p:embed/>
                </p:oleObj>
              </mc:Choice>
              <mc:Fallback>
                <p:oleObj name="Bitmap Image" r:id="rId3" imgW="6842880" imgH="2240280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90" y="1121465"/>
                        <a:ext cx="6253162" cy="2047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A412BE5-BCC3-45EF-92BE-5104496F5A6C}"/>
              </a:ext>
            </a:extLst>
          </p:cNvPr>
          <p:cNvSpPr txBox="1"/>
          <p:nvPr/>
        </p:nvSpPr>
        <p:spPr>
          <a:xfrm>
            <a:off x="508096" y="3328282"/>
            <a:ext cx="5041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sz="1600" dirty="0">
                <a:solidFill>
                  <a:srgbClr val="0070C0"/>
                </a:solidFill>
              </a:rPr>
              <a:t>If the potential difference between the plates is 500V,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       how close will it get to the Li nucleus? 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06CFE3C-2BFA-496D-951D-4580E9C806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68284"/>
              </p:ext>
            </p:extLst>
          </p:nvPr>
        </p:nvGraphicFramePr>
        <p:xfrm>
          <a:off x="915574" y="3981835"/>
          <a:ext cx="1301750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77760" imgH="253800" progId="Equation.DSMT4">
                  <p:embed/>
                </p:oleObj>
              </mc:Choice>
              <mc:Fallback>
                <p:oleObj name="Equation" r:id="rId5" imgW="977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5574" y="3981835"/>
                        <a:ext cx="1301750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5774311-F12E-424E-B519-4FD4C98EE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795249"/>
              </p:ext>
            </p:extLst>
          </p:nvPr>
        </p:nvGraphicFramePr>
        <p:xfrm>
          <a:off x="915574" y="4453145"/>
          <a:ext cx="1385888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41120" imgH="228600" progId="Equation.DSMT4">
                  <p:embed/>
                </p:oleObj>
              </mc:Choice>
              <mc:Fallback>
                <p:oleObj name="Equation" r:id="rId7" imgW="104112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5574" y="4453145"/>
                        <a:ext cx="1385888" cy="303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FE6E952-46FF-4EDA-A9DA-271CC30F9A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487448"/>
              </p:ext>
            </p:extLst>
          </p:nvPr>
        </p:nvGraphicFramePr>
        <p:xfrm>
          <a:off x="915574" y="4756358"/>
          <a:ext cx="2636837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981080" imgH="507960" progId="Equation.DSMT4">
                  <p:embed/>
                </p:oleObj>
              </mc:Choice>
              <mc:Fallback>
                <p:oleObj name="Equation" r:id="rId9" imgW="1981080" imgH="5079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15574" y="4756358"/>
                        <a:ext cx="2636837" cy="67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A9423DE7-24C0-432D-A92D-50244DE513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158016"/>
              </p:ext>
            </p:extLst>
          </p:nvPr>
        </p:nvGraphicFramePr>
        <p:xfrm>
          <a:off x="891485" y="5431045"/>
          <a:ext cx="294005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209680" imgH="533160" progId="Equation.DSMT4">
                  <p:embed/>
                </p:oleObj>
              </mc:Choice>
              <mc:Fallback>
                <p:oleObj name="Equation" r:id="rId11" imgW="2209680" imgH="5331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91485" y="5431045"/>
                        <a:ext cx="2940050" cy="70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D02191D3-D518-4FA5-B6F4-41D89D018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622954"/>
              </p:ext>
            </p:extLst>
          </p:nvPr>
        </p:nvGraphicFramePr>
        <p:xfrm>
          <a:off x="891485" y="6160082"/>
          <a:ext cx="8604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47640" imgH="393480" progId="Equation.DSMT4">
                  <p:embed/>
                </p:oleObj>
              </mc:Choice>
              <mc:Fallback>
                <p:oleObj name="Equation" r:id="rId13" imgW="647640" imgH="39348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91485" y="6160082"/>
                        <a:ext cx="860425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06D41E89-B971-4DF9-BB47-3AC2FDF322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941778"/>
              </p:ext>
            </p:extLst>
          </p:nvPr>
        </p:nvGraphicFramePr>
        <p:xfrm>
          <a:off x="2402372" y="6143412"/>
          <a:ext cx="3751262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819160" imgH="419040" progId="Equation.DSMT4">
                  <p:embed/>
                </p:oleObj>
              </mc:Choice>
              <mc:Fallback>
                <p:oleObj name="Equation" r:id="rId15" imgW="2819160" imgH="41904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402372" y="6143412"/>
                        <a:ext cx="3751262" cy="55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2C6C582-F829-419E-BB56-ABA8A4C32E4E}"/>
              </a:ext>
            </a:extLst>
          </p:cNvPr>
          <p:cNvCxnSpPr>
            <a:cxnSpLocks/>
          </p:cNvCxnSpPr>
          <p:nvPr/>
        </p:nvCxnSpPr>
        <p:spPr>
          <a:xfrm>
            <a:off x="1838739" y="6463570"/>
            <a:ext cx="4627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7D485A6-C5C3-4947-9317-E52E86189370}"/>
              </a:ext>
            </a:extLst>
          </p:cNvPr>
          <p:cNvSpPr txBox="1"/>
          <p:nvPr/>
        </p:nvSpPr>
        <p:spPr>
          <a:xfrm>
            <a:off x="7056782" y="2481763"/>
            <a:ext cx="37868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 startAt="2"/>
            </a:pPr>
            <a:r>
              <a:rPr lang="en-US" sz="1600" dirty="0">
                <a:solidFill>
                  <a:srgbClr val="0070C0"/>
                </a:solidFill>
              </a:rPr>
              <a:t>To initiate radioactive decay, the proton needs to get inside the nucleus.  What potential difference would be required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       for this?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96D9DB-911D-4CE6-B963-772A0C7C3114}"/>
              </a:ext>
            </a:extLst>
          </p:cNvPr>
          <p:cNvSpPr txBox="1"/>
          <p:nvPr/>
        </p:nvSpPr>
        <p:spPr>
          <a:xfrm>
            <a:off x="7462401" y="3582803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Same thing…</a:t>
            </a:r>
            <a:endParaRPr lang="en-US" dirty="0"/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29C4A463-93C7-44F3-BAC2-342F09D85F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878095"/>
              </p:ext>
            </p:extLst>
          </p:nvPr>
        </p:nvGraphicFramePr>
        <p:xfrm>
          <a:off x="8950186" y="3620669"/>
          <a:ext cx="2654300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993680" imgH="1422360" progId="Equation.DSMT4">
                  <p:embed/>
                </p:oleObj>
              </mc:Choice>
              <mc:Fallback>
                <p:oleObj name="Equation" r:id="rId17" imgW="1993680" imgH="14223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206CFE3C-2BFA-496D-951D-4580E9C806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950186" y="3620669"/>
                        <a:ext cx="2654300" cy="189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3198C96-B2AE-49AF-8FB4-F6ADF1E7929F}"/>
              </a:ext>
            </a:extLst>
          </p:cNvPr>
          <p:cNvSpPr txBox="1"/>
          <p:nvPr/>
        </p:nvSpPr>
        <p:spPr>
          <a:xfrm>
            <a:off x="7249541" y="5576244"/>
            <a:ext cx="4266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(c) Would answer change if we changed distance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      between the plates?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1B6A79-5510-493A-8130-E11652649F47}"/>
              </a:ext>
            </a:extLst>
          </p:cNvPr>
          <p:cNvSpPr txBox="1"/>
          <p:nvPr/>
        </p:nvSpPr>
        <p:spPr>
          <a:xfrm>
            <a:off x="9382978" y="5821528"/>
            <a:ext cx="426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75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8C083-9858-4F3A-9C93-C9C1CC2D0C57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68684-5FBE-45F6-BB99-B142F4947928}"/>
              </a:ext>
            </a:extLst>
          </p:cNvPr>
          <p:cNvSpPr txBox="1"/>
          <p:nvPr/>
        </p:nvSpPr>
        <p:spPr>
          <a:xfrm>
            <a:off x="625240" y="1003853"/>
            <a:ext cx="11181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As a charge moves around in an electric field it puts energy in and/or takes energy out.  So the electric field is a repository of energy;</a:t>
            </a:r>
          </a:p>
          <a:p>
            <a:r>
              <a:rPr lang="en-US" sz="1600" dirty="0"/>
              <a:t>it’s teeming with energy one might say, were one to wax lyrical.  A natural question to ask is, ‘what’s the total energy in the </a:t>
            </a:r>
          </a:p>
          <a:p>
            <a:r>
              <a:rPr lang="en-US" sz="1600" dirty="0"/>
              <a:t>electric field’?  So glad you asked.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74509-46EC-40BD-BD32-871FD3E2095D}"/>
              </a:ext>
            </a:extLst>
          </p:cNvPr>
          <p:cNvSpPr txBox="1"/>
          <p:nvPr/>
        </p:nvSpPr>
        <p:spPr>
          <a:xfrm>
            <a:off x="625240" y="1925256"/>
            <a:ext cx="113580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 electric field is created in a region by bring charges together into that region.  So we basically have to figure out</a:t>
            </a:r>
          </a:p>
          <a:p>
            <a:r>
              <a:rPr lang="en-US" sz="1600" dirty="0"/>
              <a:t>how much work it takes to bring the charges together: this would constitute the energy of the field itself.  So let’s bring the charges in, </a:t>
            </a:r>
          </a:p>
          <a:p>
            <a:r>
              <a:rPr lang="en-US" sz="1600" dirty="0"/>
              <a:t>one by one, and see how much work is required…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5F8BFAC-FF24-40E7-A2C7-0E023712A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240" y="32500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C08ECDE-6F84-410B-BEA3-7501E28B06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939399"/>
              </p:ext>
            </p:extLst>
          </p:nvPr>
        </p:nvGraphicFramePr>
        <p:xfrm>
          <a:off x="625240" y="2882126"/>
          <a:ext cx="3406429" cy="2432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497760" imgH="2499480" progId="Paint.Picture">
                  <p:embed/>
                </p:oleObj>
              </mc:Choice>
              <mc:Fallback>
                <p:oleObj name="Bitmap Image" r:id="rId2" imgW="3497760" imgH="2499480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240" y="2882126"/>
                        <a:ext cx="3406429" cy="2432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F854295-6FFE-4A35-968E-0EF38AA609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617953"/>
              </p:ext>
            </p:extLst>
          </p:nvPr>
        </p:nvGraphicFramePr>
        <p:xfrm>
          <a:off x="4702468" y="2626269"/>
          <a:ext cx="4553293" cy="2599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772080" imgH="2156400" progId="Paint.Picture">
                  <p:embed/>
                </p:oleObj>
              </mc:Choice>
              <mc:Fallback>
                <p:oleObj name="Bitmap Image" r:id="rId4" imgW="3772080" imgH="2156400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2468" y="2626269"/>
                        <a:ext cx="4553293" cy="2599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F1DD8BA-C7D8-4DDE-AFF1-1E4BF1D61F59}"/>
              </a:ext>
            </a:extLst>
          </p:cNvPr>
          <p:cNvSpPr txBox="1"/>
          <p:nvPr/>
        </p:nvSpPr>
        <p:spPr>
          <a:xfrm>
            <a:off x="590453" y="5374005"/>
            <a:ext cx="37633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Work required to bring first charge in from </a:t>
            </a:r>
          </a:p>
          <a:p>
            <a:r>
              <a:rPr lang="en-US" sz="1600" dirty="0"/>
              <a:t>the reference point (which we’ll take to be</a:t>
            </a:r>
          </a:p>
          <a:p>
            <a:r>
              <a:rPr lang="en-US" sz="1600" dirty="0"/>
              <a:t>infinity) is zero, as there is no field yet to </a:t>
            </a:r>
          </a:p>
          <a:p>
            <a:r>
              <a:rPr lang="en-US" sz="1600" dirty="0"/>
              <a:t>fight against.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864702-88CA-4A8C-BB73-D9480A3435A6}"/>
              </a:ext>
            </a:extLst>
          </p:cNvPr>
          <p:cNvSpPr txBox="1"/>
          <p:nvPr/>
        </p:nvSpPr>
        <p:spPr>
          <a:xfrm>
            <a:off x="4929112" y="5374416"/>
            <a:ext cx="36528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Work required to bring second charge in </a:t>
            </a:r>
          </a:p>
          <a:p>
            <a:r>
              <a:rPr lang="en-US" sz="1600" dirty="0"/>
              <a:t>from reference point (infinity, in case you </a:t>
            </a:r>
          </a:p>
          <a:p>
            <a:r>
              <a:rPr lang="en-US" sz="1600" dirty="0"/>
              <a:t>forgot) is: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FF6D80D-19B4-46F9-AB69-051F621DEE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203858"/>
              </p:ext>
            </p:extLst>
          </p:nvPr>
        </p:nvGraphicFramePr>
        <p:xfrm>
          <a:off x="8674100" y="5438775"/>
          <a:ext cx="966788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11000" imgH="228600" progId="Equation.DSMT4">
                  <p:embed/>
                </p:oleObj>
              </mc:Choice>
              <mc:Fallback>
                <p:oleObj name="Equation" r:id="rId6" imgW="711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74100" y="5438775"/>
                        <a:ext cx="966788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9396717-D251-4BBB-A38C-5A25DD7C09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4345523"/>
              </p:ext>
            </p:extLst>
          </p:nvPr>
        </p:nvGraphicFramePr>
        <p:xfrm>
          <a:off x="9614492" y="5438037"/>
          <a:ext cx="688975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07960" imgH="228600" progId="Equation.DSMT4">
                  <p:embed/>
                </p:oleObj>
              </mc:Choice>
              <mc:Fallback>
                <p:oleObj name="Equation" r:id="rId8" imgW="507960" imgH="2286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5FF6D80D-19B4-46F9-AB69-051F621DE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614492" y="5438037"/>
                        <a:ext cx="688975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559D9D97-217E-4415-B65B-0967F49F36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549275"/>
              </p:ext>
            </p:extLst>
          </p:nvPr>
        </p:nvGraphicFramePr>
        <p:xfrm>
          <a:off x="8915992" y="5749187"/>
          <a:ext cx="13970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28520" imgH="482400" progId="Equation.DSMT4">
                  <p:embed/>
                </p:oleObj>
              </mc:Choice>
              <mc:Fallback>
                <p:oleObj name="Equation" r:id="rId10" imgW="1028520" imgH="4824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5FF6D80D-19B4-46F9-AB69-051F621DE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915992" y="5749187"/>
                        <a:ext cx="1397000" cy="65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18E36229-EC74-4DE5-9CB2-0DFBC107B9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839420"/>
              </p:ext>
            </p:extLst>
          </p:nvPr>
        </p:nvGraphicFramePr>
        <p:xfrm>
          <a:off x="10312992" y="5817449"/>
          <a:ext cx="690562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07960" imgH="431640" progId="Equation.DSMT4">
                  <p:embed/>
                </p:oleObj>
              </mc:Choice>
              <mc:Fallback>
                <p:oleObj name="Equation" r:id="rId12" imgW="50796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5FF6D80D-19B4-46F9-AB69-051F621DE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312992" y="5817449"/>
                        <a:ext cx="690562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29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78567-4D17-4D2D-838C-7452DE087C76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5D09E4-4E6D-4354-891B-7A94DD576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408" y="126227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C59D1F6-DA6A-4018-B721-D20C6C5208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290330"/>
              </p:ext>
            </p:extLst>
          </p:nvPr>
        </p:nvGraphicFramePr>
        <p:xfrm>
          <a:off x="574882" y="1080820"/>
          <a:ext cx="4707973" cy="2852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3871080" imgH="2346840" progId="Paint.Picture">
                  <p:embed/>
                </p:oleObj>
              </mc:Choice>
              <mc:Fallback>
                <p:oleObj name="Bitmap Image" r:id="rId2" imgW="3871080" imgH="234684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882" y="1080820"/>
                        <a:ext cx="4707973" cy="2852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A8F3554-B4AD-4892-9778-56D5AFB1E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544" y="11529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6EDF143-4204-4228-A220-7856F4DB2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483108"/>
              </p:ext>
            </p:extLst>
          </p:nvPr>
        </p:nvGraphicFramePr>
        <p:xfrm>
          <a:off x="6096000" y="913447"/>
          <a:ext cx="5113889" cy="3132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4076640" imgH="2499480" progId="Paint.Picture">
                  <p:embed/>
                </p:oleObj>
              </mc:Choice>
              <mc:Fallback>
                <p:oleObj name="Bitmap Image" r:id="rId4" imgW="4076640" imgH="249948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913447"/>
                        <a:ext cx="5113889" cy="31324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A657F59-862A-42A7-8E5A-3360208809EE}"/>
              </a:ext>
            </a:extLst>
          </p:cNvPr>
          <p:cNvSpPr txBox="1"/>
          <p:nvPr/>
        </p:nvSpPr>
        <p:spPr>
          <a:xfrm>
            <a:off x="505308" y="4079447"/>
            <a:ext cx="4643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Work required to bring third charge in from infinity is: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4056644-152C-4795-B8EF-C591B3EDC5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412269"/>
              </p:ext>
            </p:extLst>
          </p:nvPr>
        </p:nvGraphicFramePr>
        <p:xfrm>
          <a:off x="549275" y="4495800"/>
          <a:ext cx="1109663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49160" imgH="228600" progId="Equation.DSMT4">
                  <p:embed/>
                </p:oleObj>
              </mc:Choice>
              <mc:Fallback>
                <p:oleObj name="Equation" r:id="rId6" imgW="749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9275" y="4495800"/>
                        <a:ext cx="1109663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DD76861-9DDD-4430-8722-BEA6169988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394705"/>
              </p:ext>
            </p:extLst>
          </p:nvPr>
        </p:nvGraphicFramePr>
        <p:xfrm>
          <a:off x="868404" y="4885847"/>
          <a:ext cx="15049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15920" imgH="253800" progId="Equation.DSMT4">
                  <p:embed/>
                </p:oleObj>
              </mc:Choice>
              <mc:Fallback>
                <p:oleObj name="Equation" r:id="rId8" imgW="101592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4056644-152C-4795-B8EF-C591B3EDC5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68404" y="4885847"/>
                        <a:ext cx="1504950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28271EE-CC0C-4100-8593-D1BFA30E1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550785"/>
              </p:ext>
            </p:extLst>
          </p:nvPr>
        </p:nvGraphicFramePr>
        <p:xfrm>
          <a:off x="868404" y="5286242"/>
          <a:ext cx="301307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31840" imgH="507960" progId="Equation.DSMT4">
                  <p:embed/>
                </p:oleObj>
              </mc:Choice>
              <mc:Fallback>
                <p:oleObj name="Equation" r:id="rId10" imgW="2031840" imgH="50796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DD76861-9DDD-4430-8722-BEA6169988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68404" y="5286242"/>
                        <a:ext cx="3013075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9D164878-F292-422F-AEA2-901AB8CD05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252945"/>
              </p:ext>
            </p:extLst>
          </p:nvPr>
        </p:nvGraphicFramePr>
        <p:xfrm>
          <a:off x="868404" y="6023832"/>
          <a:ext cx="1525587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28520" imgH="482400" progId="Equation.DSMT4">
                  <p:embed/>
                </p:oleObj>
              </mc:Choice>
              <mc:Fallback>
                <p:oleObj name="Equation" r:id="rId12" imgW="102852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28271EE-CC0C-4100-8593-D1BFA30E12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68404" y="6023832"/>
                        <a:ext cx="1525587" cy="712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7E47032-8F92-4B12-9834-2C74E96889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689650"/>
              </p:ext>
            </p:extLst>
          </p:nvPr>
        </p:nvGraphicFramePr>
        <p:xfrm>
          <a:off x="2413041" y="6098445"/>
          <a:ext cx="146843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90360" imgH="431640" progId="Equation.DSMT4">
                  <p:embed/>
                </p:oleObj>
              </mc:Choice>
              <mc:Fallback>
                <p:oleObj name="Equation" r:id="rId14" imgW="990360" imgH="4316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28271EE-CC0C-4100-8593-D1BFA30E12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413041" y="6098445"/>
                        <a:ext cx="1468438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48641D7-D7A6-4827-9478-F9037DDC9F3F}"/>
              </a:ext>
            </a:extLst>
          </p:cNvPr>
          <p:cNvSpPr txBox="1"/>
          <p:nvPr/>
        </p:nvSpPr>
        <p:spPr>
          <a:xfrm>
            <a:off x="6096000" y="4116118"/>
            <a:ext cx="4767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Work required to bring fourth charge in from infinity is:</a:t>
            </a:r>
            <a:endParaRPr lang="en-US" dirty="0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ABE964C3-C535-46B2-84CD-1B3E9EF390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623823"/>
              </p:ext>
            </p:extLst>
          </p:nvPr>
        </p:nvGraphicFramePr>
        <p:xfrm>
          <a:off x="6190974" y="4539335"/>
          <a:ext cx="1184275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799920" imgH="228600" progId="Equation.DSMT4">
                  <p:embed/>
                </p:oleObj>
              </mc:Choice>
              <mc:Fallback>
                <p:oleObj name="Equation" r:id="rId16" imgW="799920" imgH="2286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4056644-152C-4795-B8EF-C591B3EDC5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190974" y="4539335"/>
                        <a:ext cx="1184275" cy="33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501CF48-1C79-4806-B3E2-CB55C44BA5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283688"/>
              </p:ext>
            </p:extLst>
          </p:nvPr>
        </p:nvGraphicFramePr>
        <p:xfrm>
          <a:off x="6477386" y="4910851"/>
          <a:ext cx="20701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396800" imgH="253800" progId="Equation.DSMT4">
                  <p:embed/>
                </p:oleObj>
              </mc:Choice>
              <mc:Fallback>
                <p:oleObj name="Equation" r:id="rId18" imgW="1396800" imgH="2538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4DD76861-9DDD-4430-8722-BEA6169988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477386" y="4910851"/>
                        <a:ext cx="2070100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AD252534-0376-472C-B486-6801238236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27993"/>
              </p:ext>
            </p:extLst>
          </p:nvPr>
        </p:nvGraphicFramePr>
        <p:xfrm>
          <a:off x="6476241" y="5286242"/>
          <a:ext cx="4294187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2895480" imgH="507960" progId="Equation.DSMT4">
                  <p:embed/>
                </p:oleObj>
              </mc:Choice>
              <mc:Fallback>
                <p:oleObj name="Equation" r:id="rId20" imgW="2895480" imgH="50796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28271EE-CC0C-4100-8593-D1BFA30E12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476241" y="5286242"/>
                        <a:ext cx="4294187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9AEBC660-00AE-447B-870C-65EC69BB4A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488378"/>
              </p:ext>
            </p:extLst>
          </p:nvPr>
        </p:nvGraphicFramePr>
        <p:xfrm>
          <a:off x="6483929" y="5993553"/>
          <a:ext cx="2071688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396800" imgH="482400" progId="Equation.DSMT4">
                  <p:embed/>
                </p:oleObj>
              </mc:Choice>
              <mc:Fallback>
                <p:oleObj name="Equation" r:id="rId22" imgW="1396800" imgH="4824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9D164878-F292-422F-AEA2-901AB8CD05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483929" y="5993553"/>
                        <a:ext cx="2071688" cy="71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0D0E7FB-4FAE-4C16-9BB0-0321102BDD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170235"/>
              </p:ext>
            </p:extLst>
          </p:nvPr>
        </p:nvGraphicFramePr>
        <p:xfrm>
          <a:off x="8563305" y="6051853"/>
          <a:ext cx="220345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485720" imgH="431640" progId="Equation.DSMT4">
                  <p:embed/>
                </p:oleObj>
              </mc:Choice>
              <mc:Fallback>
                <p:oleObj name="Equation" r:id="rId24" imgW="1485720" imgH="4316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27E47032-8F92-4B12-9834-2C74E96889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8563305" y="6051853"/>
                        <a:ext cx="2203450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63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C3534-F1C6-4677-99E5-FA3ACA62F538}"/>
              </a:ext>
            </a:extLst>
          </p:cNvPr>
          <p:cNvSpPr txBox="1">
            <a:spLocks/>
          </p:cNvSpPr>
          <p:nvPr/>
        </p:nvSpPr>
        <p:spPr>
          <a:xfrm>
            <a:off x="3831535" y="296462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C7905-9496-420D-9A8F-E3B2DAEA86DA}"/>
              </a:ext>
            </a:extLst>
          </p:cNvPr>
          <p:cNvSpPr txBox="1"/>
          <p:nvPr/>
        </p:nvSpPr>
        <p:spPr>
          <a:xfrm>
            <a:off x="795130" y="1033669"/>
            <a:ext cx="11076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We’ll stop here as we have done enough work (like my pun?) to establish the pattern.  So the work required to assemble these four</a:t>
            </a:r>
          </a:p>
          <a:p>
            <a:r>
              <a:rPr lang="en-US" sz="1600" dirty="0"/>
              <a:t>charges is: 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025E8BD-7506-4B6E-B5BC-B306AAB1DB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52148"/>
              </p:ext>
            </p:extLst>
          </p:nvPr>
        </p:nvGraphicFramePr>
        <p:xfrm>
          <a:off x="1496599" y="2041356"/>
          <a:ext cx="26670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228600" progId="Equation.DSMT4">
                  <p:embed/>
                </p:oleObj>
              </mc:Choice>
              <mc:Fallback>
                <p:oleObj name="Equation" r:id="rId3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96599" y="2041356"/>
                        <a:ext cx="266700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4583B2B-02C8-4F86-9ADD-D75C1FE97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724911"/>
              </p:ext>
            </p:extLst>
          </p:nvPr>
        </p:nvGraphicFramePr>
        <p:xfrm>
          <a:off x="851246" y="3364771"/>
          <a:ext cx="452783" cy="264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04560" imgH="177480" progId="Equation.DSMT4">
                  <p:embed/>
                </p:oleObj>
              </mc:Choice>
              <mc:Fallback>
                <p:oleObj name="Equation" r:id="rId5" imgW="304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1246" y="3364771"/>
                        <a:ext cx="452783" cy="264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62819F8-3A0D-4954-BA7B-53F98A579E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892849"/>
              </p:ext>
            </p:extLst>
          </p:nvPr>
        </p:nvGraphicFramePr>
        <p:xfrm>
          <a:off x="4927600" y="26670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14400" imgH="198720" progId="Equation.DSMT4">
                  <p:embed/>
                </p:oleObj>
              </mc:Choice>
              <mc:Fallback>
                <p:oleObj name="Equation" r:id="rId7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27600" y="26670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15EDA70-AC81-437A-9690-ABF0314FA8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062094"/>
              </p:ext>
            </p:extLst>
          </p:nvPr>
        </p:nvGraphicFramePr>
        <p:xfrm>
          <a:off x="2380353" y="2855138"/>
          <a:ext cx="4762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80880" imgH="431640" progId="Equation.DSMT4">
                  <p:embed/>
                </p:oleObj>
              </mc:Choice>
              <mc:Fallback>
                <p:oleObj name="Equation" r:id="rId9" imgW="3808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380353" y="2855138"/>
                        <a:ext cx="476250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A7D492F-8918-4960-BE5A-4F1953FB4E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578732"/>
              </p:ext>
            </p:extLst>
          </p:nvPr>
        </p:nvGraphicFramePr>
        <p:xfrm>
          <a:off x="2427978" y="3772884"/>
          <a:ext cx="1081087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63280" imgH="431640" progId="Equation.DSMT4">
                  <p:embed/>
                </p:oleObj>
              </mc:Choice>
              <mc:Fallback>
                <p:oleObj name="Equation" r:id="rId11" imgW="863280" imgH="4316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115EDA70-AC81-437A-9690-ABF0314FA8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27978" y="3772884"/>
                        <a:ext cx="1081087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777F713-EC87-43A6-80B3-90D6ED427F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144536"/>
              </p:ext>
            </p:extLst>
          </p:nvPr>
        </p:nvGraphicFramePr>
        <p:xfrm>
          <a:off x="2427978" y="2073758"/>
          <a:ext cx="1905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6720" imgH="177480" progId="Equation.DSMT4">
                  <p:embed/>
                </p:oleObj>
              </mc:Choice>
              <mc:Fallback>
                <p:oleObj name="Equation" r:id="rId13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427978" y="2073758"/>
                        <a:ext cx="1905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632699B-7732-4167-9C9B-27A1B09135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500314"/>
              </p:ext>
            </p:extLst>
          </p:nvPr>
        </p:nvGraphicFramePr>
        <p:xfrm>
          <a:off x="2427978" y="4828619"/>
          <a:ext cx="170021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358640" imgH="431640" progId="Equation.DSMT4">
                  <p:embed/>
                </p:oleObj>
              </mc:Choice>
              <mc:Fallback>
                <p:oleObj name="Equation" r:id="rId15" imgW="1358640" imgH="4316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115EDA70-AC81-437A-9690-ABF0314FA8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427978" y="4828619"/>
                        <a:ext cx="1700213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0E6FC80-6CBF-46A0-A055-7F160100C5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3113509"/>
              </p:ext>
            </p:extLst>
          </p:nvPr>
        </p:nvGraphicFramePr>
        <p:xfrm>
          <a:off x="1999353" y="3415754"/>
          <a:ext cx="224735" cy="20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26720" imgH="114120" progId="Equation.DSMT4">
                  <p:embed/>
                </p:oleObj>
              </mc:Choice>
              <mc:Fallback>
                <p:oleObj name="Equation" r:id="rId17" imgW="126720" imgH="11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99353" y="3415754"/>
                        <a:ext cx="224735" cy="202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7E42E69C-BE91-46F0-B743-9A71054EB3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572914"/>
              </p:ext>
            </p:extLst>
          </p:nvPr>
        </p:nvGraphicFramePr>
        <p:xfrm>
          <a:off x="1473684" y="2435708"/>
          <a:ext cx="247650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9680" imgH="139680" progId="Equation.DSMT4">
                  <p:embed/>
                </p:oleObj>
              </mc:Choice>
              <mc:Fallback>
                <p:oleObj name="Equation" r:id="rId19" imgW="139680" imgH="1396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0E6FC80-6CBF-46A0-A055-7F160100C5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473684" y="2435708"/>
                        <a:ext cx="247650" cy="24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DACA10D-B2D0-4BD1-BD37-D979A9C9F2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84712"/>
              </p:ext>
            </p:extLst>
          </p:nvPr>
        </p:nvGraphicFramePr>
        <p:xfrm>
          <a:off x="1470525" y="2964676"/>
          <a:ext cx="285044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03040" imgH="228600" progId="Equation.DSMT4">
                  <p:embed/>
                </p:oleObj>
              </mc:Choice>
              <mc:Fallback>
                <p:oleObj name="Equation" r:id="rId21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470525" y="2964676"/>
                        <a:ext cx="285044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E09D45FC-63BB-4485-AFB8-D811552ECC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780894"/>
              </p:ext>
            </p:extLst>
          </p:nvPr>
        </p:nvGraphicFramePr>
        <p:xfrm>
          <a:off x="2393743" y="2428117"/>
          <a:ext cx="224735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9680" imgH="139680" progId="Equation.DSMT4">
                  <p:embed/>
                </p:oleObj>
              </mc:Choice>
              <mc:Fallback>
                <p:oleObj name="Equation" r:id="rId23" imgW="139680" imgH="1396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7E42E69C-BE91-46F0-B743-9A71054EB3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393743" y="2428117"/>
                        <a:ext cx="224735" cy="24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4612D64-78CB-4BC4-A534-E9DECA1823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948044"/>
              </p:ext>
            </p:extLst>
          </p:nvPr>
        </p:nvGraphicFramePr>
        <p:xfrm>
          <a:off x="1507919" y="3371954"/>
          <a:ext cx="247650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9680" imgH="139680" progId="Equation.DSMT4">
                  <p:embed/>
                </p:oleObj>
              </mc:Choice>
              <mc:Fallback>
                <p:oleObj name="Equation" r:id="rId23" imgW="139680" imgH="1396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7E42E69C-BE91-46F0-B743-9A71054EB3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07919" y="3371954"/>
                        <a:ext cx="247650" cy="24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B1B58E3E-265A-4AE4-B2A9-ACCB0DA86B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826509"/>
              </p:ext>
            </p:extLst>
          </p:nvPr>
        </p:nvGraphicFramePr>
        <p:xfrm>
          <a:off x="2416728" y="3382832"/>
          <a:ext cx="224735" cy="24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9680" imgH="139680" progId="Equation.DSMT4">
                  <p:embed/>
                </p:oleObj>
              </mc:Choice>
              <mc:Fallback>
                <p:oleObj name="Equation" r:id="rId23" imgW="139680" imgH="1396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E09D45FC-63BB-4485-AFB8-D811552ECC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416728" y="3382832"/>
                        <a:ext cx="224735" cy="24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C463EC92-9D91-487A-9D50-E5AF279A53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386064"/>
              </p:ext>
            </p:extLst>
          </p:nvPr>
        </p:nvGraphicFramePr>
        <p:xfrm>
          <a:off x="1507919" y="4398814"/>
          <a:ext cx="247650" cy="25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9680" imgH="139680" progId="Equation.DSMT4">
                  <p:embed/>
                </p:oleObj>
              </mc:Choice>
              <mc:Fallback>
                <p:oleObj name="Equation" r:id="rId23" imgW="139680" imgH="1396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7E42E69C-BE91-46F0-B743-9A71054EB3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07919" y="4398814"/>
                        <a:ext cx="247650" cy="250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606B12BD-BE00-4D30-9938-1E858302EF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567967"/>
              </p:ext>
            </p:extLst>
          </p:nvPr>
        </p:nvGraphicFramePr>
        <p:xfrm>
          <a:off x="2427978" y="4391223"/>
          <a:ext cx="224735" cy="25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9680" imgH="139680" progId="Equation.DSMT4">
                  <p:embed/>
                </p:oleObj>
              </mc:Choice>
              <mc:Fallback>
                <p:oleObj name="Equation" r:id="rId23" imgW="139680" imgH="1396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E09D45FC-63BB-4485-AFB8-D811552ECC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427978" y="4391223"/>
                        <a:ext cx="224735" cy="250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05C05397-E27D-4E2F-944C-31B9D1ACEA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50683"/>
              </p:ext>
            </p:extLst>
          </p:nvPr>
        </p:nvGraphicFramePr>
        <p:xfrm>
          <a:off x="1520825" y="3817938"/>
          <a:ext cx="268288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190440" imgH="228600" progId="Equation.DSMT4">
                  <p:embed/>
                </p:oleObj>
              </mc:Choice>
              <mc:Fallback>
                <p:oleObj name="Equation" r:id="rId25" imgW="19044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DDACA10D-B2D0-4BD1-BD37-D979A9C9F2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20825" y="3817938"/>
                        <a:ext cx="268288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D28FA54E-376D-49A3-A81F-A013D3B424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928509"/>
              </p:ext>
            </p:extLst>
          </p:nvPr>
        </p:nvGraphicFramePr>
        <p:xfrm>
          <a:off x="1513028" y="4938156"/>
          <a:ext cx="285044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203040" imgH="228600" progId="Equation.DSMT4">
                  <p:embed/>
                </p:oleObj>
              </mc:Choice>
              <mc:Fallback>
                <p:oleObj name="Equation" r:id="rId27" imgW="20304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DDACA10D-B2D0-4BD1-BD37-D979A9C9F2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513028" y="4938156"/>
                        <a:ext cx="285044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F5973E0-1FEC-4F89-A4D5-5F2570AC6F88}"/>
              </a:ext>
            </a:extLst>
          </p:cNvPr>
          <p:cNvSpPr txBox="1"/>
          <p:nvPr/>
        </p:nvSpPr>
        <p:spPr>
          <a:xfrm>
            <a:off x="4999381" y="1885369"/>
            <a:ext cx="4506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 general, if we have N particles, we could say this: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91569B8-1B45-426A-A404-0DCAB0981E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436518"/>
              </p:ext>
            </p:extLst>
          </p:nvPr>
        </p:nvGraphicFramePr>
        <p:xfrm>
          <a:off x="5093910" y="2358962"/>
          <a:ext cx="5764969" cy="692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3911400" imgH="469800" progId="Equation.DSMT4">
                  <p:embed/>
                </p:oleObj>
              </mc:Choice>
              <mc:Fallback>
                <p:oleObj name="Equation" r:id="rId29" imgW="391140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093910" y="2358962"/>
                        <a:ext cx="5764969" cy="69254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9D2101A-6DD8-4177-948F-7F9B64475B3B}"/>
              </a:ext>
            </a:extLst>
          </p:cNvPr>
          <p:cNvSpPr txBox="1"/>
          <p:nvPr/>
        </p:nvSpPr>
        <p:spPr>
          <a:xfrm>
            <a:off x="4999381" y="3236291"/>
            <a:ext cx="6475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From this formula we can derive a slightly cooler equivalent expression that </a:t>
            </a:r>
          </a:p>
          <a:p>
            <a:r>
              <a:rPr lang="en-US" sz="1600" dirty="0"/>
              <a:t>explicitly relates PE</a:t>
            </a:r>
            <a:r>
              <a:rPr lang="en-US" sz="1600" baseline="-25000" dirty="0"/>
              <a:t>E</a:t>
            </a:r>
            <a:r>
              <a:rPr lang="en-US" sz="1600" dirty="0"/>
              <a:t> to the electric field itself.  But the derivation would  require more advanced math, and might be fatal if you try it before you’re ready.  So I’ll just quote the result: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17E53759-37B5-4214-94D1-9B1DB5FBDB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766033"/>
              </p:ext>
            </p:extLst>
          </p:nvPr>
        </p:nvGraphicFramePr>
        <p:xfrm>
          <a:off x="5093910" y="4405028"/>
          <a:ext cx="6475412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4394160" imgH="393480" progId="Equation.DSMT4">
                  <p:embed/>
                </p:oleObj>
              </mc:Choice>
              <mc:Fallback>
                <p:oleObj name="Equation" r:id="rId31" imgW="4394160" imgH="393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91569B8-1B45-426A-A404-0DCAB0981E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093910" y="4405028"/>
                        <a:ext cx="6475412" cy="5810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AD6B462D-9233-4333-BBE2-BDA1A9FE727D}"/>
              </a:ext>
            </a:extLst>
          </p:cNvPr>
          <p:cNvSpPr txBox="1"/>
          <p:nvPr/>
        </p:nvSpPr>
        <p:spPr>
          <a:xfrm>
            <a:off x="5024471" y="5101390"/>
            <a:ext cx="6544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 here is the electric field strength, and the </a:t>
            </a:r>
            <a:r>
              <a:rPr lang="en-US" sz="1600" dirty="0" err="1"/>
              <a:t>dV</a:t>
            </a:r>
            <a:r>
              <a:rPr lang="en-US" sz="1600" dirty="0"/>
              <a:t> here stands for volume --</a:t>
            </a:r>
          </a:p>
          <a:p>
            <a:r>
              <a:rPr lang="en-US" sz="1600" dirty="0"/>
              <a:t>this is an integral over all space.  The integrand is called the electric potential energy density (as it has units of J/m</a:t>
            </a:r>
            <a:r>
              <a:rPr lang="en-US" sz="1600" baseline="30000" dirty="0"/>
              <a:t>3</a:t>
            </a:r>
            <a:r>
              <a:rPr lang="en-US" sz="1600" dirty="0"/>
              <a:t>), and is symbolized: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2BA30A1D-04A7-459F-AB3A-D3C33AD462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001651"/>
              </p:ext>
            </p:extLst>
          </p:nvPr>
        </p:nvGraphicFramePr>
        <p:xfrm>
          <a:off x="5115103" y="6048775"/>
          <a:ext cx="439102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3365280" imgH="393480" progId="Equation.DSMT4">
                  <p:embed/>
                </p:oleObj>
              </mc:Choice>
              <mc:Fallback>
                <p:oleObj name="Equation" r:id="rId33" imgW="3365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115103" y="6048775"/>
                        <a:ext cx="4391025" cy="512763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423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2D44F-77BD-49EC-8D25-6F8B68AAFC47}"/>
              </a:ext>
            </a:extLst>
          </p:cNvPr>
          <p:cNvSpPr txBox="1">
            <a:spLocks/>
          </p:cNvSpPr>
          <p:nvPr/>
        </p:nvSpPr>
        <p:spPr>
          <a:xfrm>
            <a:off x="3831535" y="488923"/>
            <a:ext cx="6079435" cy="6169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>
                <a:latin typeface="+mn-lt"/>
              </a:rPr>
              <a:t>A.5 Electric Potential Energy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5B0A154-37C0-471A-B31B-E7A41E18A5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063960"/>
              </p:ext>
            </p:extLst>
          </p:nvPr>
        </p:nvGraphicFramePr>
        <p:xfrm>
          <a:off x="745435" y="2215746"/>
          <a:ext cx="2683565" cy="2492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026667" imgH="1881905" progId="Paint.Picture">
                  <p:embed/>
                </p:oleObj>
              </mc:Choice>
              <mc:Fallback>
                <p:oleObj name="Bitmap Image" r:id="rId2" imgW="2026667" imgH="1881905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E9FADCB0-C4BE-49AC-8722-03BAFC38B7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35" y="2215746"/>
                        <a:ext cx="2683565" cy="2492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486781B-A2A9-48DB-A01E-6C3852BAEF05}"/>
              </a:ext>
            </a:extLst>
          </p:cNvPr>
          <p:cNvSpPr txBox="1"/>
          <p:nvPr/>
        </p:nvSpPr>
        <p:spPr>
          <a:xfrm>
            <a:off x="894522" y="1272209"/>
            <a:ext cx="10664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Ah, the hydrogen atom – every physicist’s favorite, because it’s the only one we can calculate.  So remember how our electric orbits the proton with a radius roughly equal to </a:t>
            </a:r>
            <a:r>
              <a:rPr lang="en-US" sz="1600" i="1" dirty="0">
                <a:solidFill>
                  <a:srgbClr val="0070C0"/>
                </a:solidFill>
              </a:rPr>
              <a:t>a</a:t>
            </a:r>
            <a:r>
              <a:rPr lang="en-US" sz="1600" dirty="0">
                <a:solidFill>
                  <a:srgbClr val="0070C0"/>
                </a:solidFill>
              </a:rPr>
              <a:t> = 53pm.  Let’s calculate the total mechanical energy in this atom.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4EA7CE4-C112-4D13-AEBD-274AA51E7A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543410"/>
              </p:ext>
            </p:extLst>
          </p:nvPr>
        </p:nvGraphicFramePr>
        <p:xfrm>
          <a:off x="3831535" y="2312032"/>
          <a:ext cx="1630042" cy="349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228600" progId="Equation.DSMT4">
                  <p:embed/>
                </p:oleObj>
              </mc:Choice>
              <mc:Fallback>
                <p:oleObj name="Equation" r:id="rId4" imgW="10666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31535" y="2312032"/>
                        <a:ext cx="1630042" cy="349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F0FBA98-55B0-41BE-978B-25A4C3A9F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673181"/>
              </p:ext>
            </p:extLst>
          </p:nvPr>
        </p:nvGraphicFramePr>
        <p:xfrm>
          <a:off x="4417486" y="2699553"/>
          <a:ext cx="1497978" cy="61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1120" imgH="431640" progId="Equation.DSMT4">
                  <p:embed/>
                </p:oleObj>
              </mc:Choice>
              <mc:Fallback>
                <p:oleObj name="Equation" r:id="rId6" imgW="1041120" imgH="43164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34EA7CE4-C112-4D13-AEBD-274AA51E7A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17486" y="2699553"/>
                        <a:ext cx="1497978" cy="619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49B5B62-6680-49FF-B9E9-6532E9B7AFCB}"/>
              </a:ext>
            </a:extLst>
          </p:cNvPr>
          <p:cNvSpPr txBox="1"/>
          <p:nvPr/>
        </p:nvSpPr>
        <p:spPr>
          <a:xfrm>
            <a:off x="6236829" y="3521546"/>
            <a:ext cx="2086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 get velocity we said,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7C79A71-3C48-4B50-BBD1-0C5BD2650F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168739"/>
              </p:ext>
            </p:extLst>
          </p:nvPr>
        </p:nvGraphicFramePr>
        <p:xfrm>
          <a:off x="8353499" y="3371775"/>
          <a:ext cx="1146175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80" imgH="419040" progId="Equation.DSMT4">
                  <p:embed/>
                </p:oleObj>
              </mc:Choice>
              <mc:Fallback>
                <p:oleObj name="Equation" r:id="rId8" imgW="86328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353499" y="3371775"/>
                        <a:ext cx="1146175" cy="55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4779B7-ED99-47DE-AD2F-5DEB41FFDF8B}"/>
              </a:ext>
            </a:extLst>
          </p:cNvPr>
          <p:cNvCxnSpPr/>
          <p:nvPr/>
        </p:nvCxnSpPr>
        <p:spPr>
          <a:xfrm>
            <a:off x="9672431" y="3701952"/>
            <a:ext cx="4770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DF8E88C-C2FB-4658-817B-A0CB4B2EE9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799795"/>
              </p:ext>
            </p:extLst>
          </p:nvPr>
        </p:nvGraphicFramePr>
        <p:xfrm>
          <a:off x="10285156" y="3398252"/>
          <a:ext cx="1011237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61760" imgH="419040" progId="Equation.DSMT4">
                  <p:embed/>
                </p:oleObj>
              </mc:Choice>
              <mc:Fallback>
                <p:oleObj name="Equation" r:id="rId10" imgW="761760" imgH="419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7C79A71-3C48-4B50-BBD1-0C5BD2650F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285156" y="3398252"/>
                        <a:ext cx="1011237" cy="55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4870ADB-E80B-4817-BA22-0856A586EAF4}"/>
              </a:ext>
            </a:extLst>
          </p:cNvPr>
          <p:cNvSpPr txBox="1"/>
          <p:nvPr/>
        </p:nvSpPr>
        <p:spPr>
          <a:xfrm>
            <a:off x="6249701" y="4004713"/>
            <a:ext cx="394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we could directly solve for v, but being fancy, </a:t>
            </a:r>
          </a:p>
          <a:p>
            <a:r>
              <a:rPr lang="en-US" sz="1600" dirty="0"/>
              <a:t>and recognizing this implies …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65FC9B6-A707-4858-88F3-354D05F47E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091408"/>
              </p:ext>
            </p:extLst>
          </p:nvPr>
        </p:nvGraphicFramePr>
        <p:xfrm>
          <a:off x="10327224" y="4001502"/>
          <a:ext cx="9271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98400" imgH="419040" progId="Equation.DSMT4">
                  <p:embed/>
                </p:oleObj>
              </mc:Choice>
              <mc:Fallback>
                <p:oleObj name="Equation" r:id="rId12" imgW="698400" imgH="41904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4DF8E88C-C2FB-4658-817B-A0CB4B2EE9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327224" y="4001502"/>
                        <a:ext cx="927100" cy="55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79C8CC7A-109A-4176-91F5-87A29AA3CD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909070"/>
              </p:ext>
            </p:extLst>
          </p:nvPr>
        </p:nvGraphicFramePr>
        <p:xfrm>
          <a:off x="4494713" y="4708077"/>
          <a:ext cx="1280254" cy="619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863280" imgH="419040" progId="Equation.DSMT4">
                  <p:embed/>
                </p:oleObj>
              </mc:Choice>
              <mc:Fallback>
                <p:oleObj name="Equation" r:id="rId14" imgW="863280" imgH="419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F0FBA98-55B0-41BE-978B-25A4C3A9F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494713" y="4708077"/>
                        <a:ext cx="1280254" cy="619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0FDC98D1-3FFD-4BD4-84C6-DF2755C17E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3195088"/>
              </p:ext>
            </p:extLst>
          </p:nvPr>
        </p:nvGraphicFramePr>
        <p:xfrm>
          <a:off x="4446544" y="3352215"/>
          <a:ext cx="1373960" cy="619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927000" imgH="419040" progId="Equation.DSMT4">
                  <p:embed/>
                </p:oleObj>
              </mc:Choice>
              <mc:Fallback>
                <p:oleObj name="Equation" r:id="rId16" imgW="927000" imgH="41904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F0FBA98-55B0-41BE-978B-25A4C3A9F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446544" y="3352215"/>
                        <a:ext cx="1373960" cy="619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95B12B98-AD1B-43AE-8753-956433DD06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857120"/>
              </p:ext>
            </p:extLst>
          </p:nvPr>
        </p:nvGraphicFramePr>
        <p:xfrm>
          <a:off x="4438650" y="5486400"/>
          <a:ext cx="48069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238200" imgH="444240" progId="Equation.DSMT4">
                  <p:embed/>
                </p:oleObj>
              </mc:Choice>
              <mc:Fallback>
                <p:oleObj name="Equation" r:id="rId18" imgW="3238200" imgH="44424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79C8CC7A-109A-4176-91F5-87A29AA3CD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438650" y="5486400"/>
                        <a:ext cx="4806950" cy="655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211A44B5-B7A0-4B3D-BFA0-7AB79DCEFB6B}"/>
              </a:ext>
            </a:extLst>
          </p:cNvPr>
          <p:cNvSpPr txBox="1"/>
          <p:nvPr/>
        </p:nvSpPr>
        <p:spPr>
          <a:xfrm>
            <a:off x="909762" y="5575806"/>
            <a:ext cx="3088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This </a:t>
            </a:r>
            <a:r>
              <a:rPr lang="en-US" sz="1600" i="1" dirty="0"/>
              <a:t>is</a:t>
            </a:r>
            <a:r>
              <a:rPr lang="en-US" sz="1600" dirty="0"/>
              <a:t> the actual energy of a  hydrogen atom in its ground state.</a:t>
            </a:r>
          </a:p>
        </p:txBody>
      </p:sp>
    </p:spTree>
    <p:extLst>
      <p:ext uri="{BB962C8B-B14F-4D97-AF65-F5344CB8AC3E}">
        <p14:creationId xmlns:p14="http://schemas.microsoft.com/office/powerpoint/2010/main" val="172782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1413</Words>
  <Application>Microsoft Office PowerPoint</Application>
  <PresentationFormat>Widescreen</PresentationFormat>
  <Paragraphs>91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Bitmap Image</vt:lpstr>
      <vt:lpstr>Equation</vt:lpstr>
      <vt:lpstr>MathType 7.0 Equation</vt:lpstr>
      <vt:lpstr>A.5 Electric Potential Energy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A.5 Electric Potential Energy</dc:title>
  <dc:creator>Andrew Douglas</dc:creator>
  <cp:lastModifiedBy>Andrew Douglas</cp:lastModifiedBy>
  <cp:revision>63</cp:revision>
  <dcterms:created xsi:type="dcterms:W3CDTF">2018-04-18T22:18:10Z</dcterms:created>
  <dcterms:modified xsi:type="dcterms:W3CDTF">2026-01-10T19:05:58Z</dcterms:modified>
</cp:coreProperties>
</file>